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body>
    <w:p w:rsidR="005121EF" w:rsidRDefault="00842E96">
      <w:pPr>
        <w:jc w:val="center"/>
        <w:outlineLvl w:val="0"/>
      </w:pPr>
      <w:r>
        <w:rPr>
          <w:rFonts w:ascii="黑体" w:eastAsia="黑体" w:hAnsi="黑体" w:cs="黑体"/>
          <w:b/>
          <w:color w:val="000000"/>
          <w:sz w:val="44"/>
        </w:rPr>
        <w:t>2022</w:t>
      </w:r>
      <w:r w:rsidR="003942CD">
        <w:rPr>
          <w:rFonts w:ascii="黑体" w:eastAsia="黑体" w:hAnsi="黑体" w:cs="黑体"/>
          <w:b/>
          <w:color w:val="000000"/>
          <w:sz w:val="44"/>
        </w:rPr>
        <w:t>年</w:t>
      </w:r>
      <w:r w:rsidR="003942CD">
        <w:rPr>
          <w:rFonts w:ascii="黑体" w:eastAsia="黑体" w:hAnsi="黑体" w:cs="黑体" w:hint="eastAsia"/>
          <w:b/>
          <w:color w:val="000000"/>
          <w:sz w:val="44"/>
          <w:lang w:eastAsia="zh-CN"/>
        </w:rPr>
        <w:t>单位</w:t>
      </w:r>
      <w:r>
        <w:rPr>
          <w:rFonts w:ascii="黑体" w:eastAsia="黑体" w:hAnsi="黑体" w:cs="黑体"/>
          <w:b/>
          <w:color w:val="000000"/>
          <w:sz w:val="44"/>
        </w:rPr>
        <w:t>预算信息公开目录</w:t>
      </w:r>
    </w:p>
    <w:p w:rsidR="005121EF" w:rsidRDefault="00842E96">
      <w:pPr>
        <w:jc w:val="center"/>
        <w:rPr>
          <w:rFonts w:ascii="黑体" w:eastAsia="黑体" w:hAnsi="黑体" w:cs="黑体"/>
          <w:b/>
          <w:color w:val="000000"/>
          <w:sz w:val="30"/>
        </w:rPr>
      </w:pPr>
      <w:r>
        <w:rPr>
          <w:rFonts w:ascii="黑体" w:eastAsia="黑体" w:hAnsi="黑体" w:cs="黑体"/>
          <w:b/>
          <w:color w:val="000000"/>
          <w:sz w:val="30"/>
        </w:rPr>
        <w:t xml:space="preserve"> </w:t>
      </w:r>
    </w:p>
    <w:p w:rsidR="0010587D" w:rsidRDefault="0010587D">
      <w:pPr>
        <w:jc w:val="center"/>
        <w:rPr>
          <w:rFonts w:ascii="黑体" w:eastAsia="黑体" w:hAnsi="黑体" w:cs="黑体"/>
          <w:b/>
          <w:color w:val="000000"/>
          <w:sz w:val="30"/>
        </w:rPr>
      </w:pPr>
    </w:p>
    <w:p w:rsidR="005121EF" w:rsidRDefault="00842E96">
      <w:pPr>
        <w:pStyle w:val="10"/>
        <w:tabs>
          <w:tab w:val="right" w:leader="dot" w:pos="14562"/>
        </w:tabs>
        <w:rPr>
          <w:noProof/>
        </w:rPr>
      </w:pPr>
      <w:r>
        <w:fldChar w:fldCharType="begin"/>
      </w:r>
      <w:r>
        <w:instrText>TOC \o "4-4" \h \z \u</w:instrText>
      </w:r>
      <w:r>
        <w:fldChar w:fldCharType="separate"/>
      </w:r>
      <w:hyperlink w:anchor="_Toc_4_4_0000000019" w:history="1">
        <w:r>
          <w:rPr>
            <w:noProof/>
          </w:rPr>
          <w:t>一、唐山市公安交通警察支队收支预算</w:t>
        </w:r>
        <w:r>
          <w:rPr>
            <w:noProof/>
          </w:rPr>
          <w:tab/>
        </w:r>
        <w:r>
          <w:rPr>
            <w:noProof/>
          </w:rPr>
          <w:fldChar w:fldCharType="begin"/>
        </w:r>
        <w:r>
          <w:rPr>
            <w:noProof/>
          </w:rPr>
          <w:instrText>PAGEREF _Toc_4_4_0000000019 \h</w:instrText>
        </w:r>
        <w:r>
          <w:rPr>
            <w:noProof/>
          </w:rPr>
        </w:r>
        <w:r>
          <w:rPr>
            <w:noProof/>
          </w:rPr>
          <w:fldChar w:fldCharType="separate"/>
        </w:r>
        <w:r w:rsidR="000D32B6">
          <w:rPr>
            <w:noProof/>
          </w:rPr>
          <w:t>2</w:t>
        </w:r>
        <w:r>
          <w:rPr>
            <w:noProof/>
          </w:rPr>
          <w:fldChar w:fldCharType="end"/>
        </w:r>
      </w:hyperlink>
    </w:p>
    <w:p w:rsidR="005121EF" w:rsidRDefault="00842E96">
      <w:pPr>
        <w:sectPr w:rsidR="005121EF">
          <w:pgSz w:w="16840" w:h="11900" w:orient="landscape"/>
          <w:pgMar w:top="1587" w:right="1134" w:bottom="1361" w:left="1134" w:header="720" w:footer="720" w:gutter="0"/>
          <w:pgNumType w:start="1"/>
          <w:cols w:space="720"/>
        </w:sectPr>
      </w:pPr>
      <w:r>
        <w:fldChar w:fldCharType="end"/>
      </w:r>
    </w:p>
    <w:p w:rsidR="005121EF" w:rsidRDefault="00842E96" w:rsidP="00772AC8">
      <w:pPr>
        <w:tabs>
          <w:tab w:val="left" w:pos="4560"/>
        </w:tabs>
        <w:ind w:firstLineChars="700" w:firstLine="3080"/>
      </w:pPr>
      <w:bookmarkStart w:id="0" w:name="_Toc_4_4_0000000019"/>
      <w:r>
        <w:rPr>
          <w:rFonts w:ascii="方正小标宋_GBK" w:eastAsia="方正小标宋_GBK" w:hAnsi="方正小标宋_GBK" w:cs="方正小标宋_GBK"/>
          <w:color w:val="000000"/>
          <w:sz w:val="44"/>
        </w:rPr>
        <w:lastRenderedPageBreak/>
        <w:t>一、唐山市公安交通警察支队收支预算</w:t>
      </w:r>
      <w:bookmarkEnd w:id="0"/>
    </w:p>
    <w:p w:rsidR="005121EF" w:rsidRDefault="00842E96">
      <w:pPr>
        <w:jc w:val="center"/>
        <w:outlineLvl w:val="4"/>
      </w:pPr>
      <w:r>
        <w:rPr>
          <w:rFonts w:ascii="方正小标宋_GBK" w:eastAsia="方正小标宋_GBK" w:hAnsi="方正小标宋_GBK" w:cs="方正小标宋_GBK"/>
          <w:color w:val="000000"/>
          <w:sz w:val="36"/>
        </w:rPr>
        <w:t>单位预算收支总表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4536"/>
        <w:gridCol w:w="2126"/>
        <w:gridCol w:w="4535"/>
        <w:gridCol w:w="2126"/>
      </w:tblGrid>
      <w:tr w:rsidR="00A35BEA" w:rsidTr="00A35BEA">
        <w:trPr>
          <w:trHeight w:val="369"/>
          <w:tblHeader/>
          <w:jc w:val="center"/>
        </w:trPr>
        <w:tc>
          <w:tcPr>
            <w:tcW w:w="5386" w:type="dxa"/>
            <w:gridSpan w:val="2"/>
            <w:tcBorders>
              <w:top w:val="single" w:sz="6" w:space="0" w:color="FFFFFF"/>
              <w:left w:val="single" w:sz="6" w:space="0" w:color="FFFFFF"/>
              <w:right w:val="single" w:sz="6" w:space="0" w:color="FFFFFF"/>
            </w:tcBorders>
            <w:vAlign w:val="center"/>
          </w:tcPr>
          <w:p w:rsidR="005121EF" w:rsidRDefault="00842E96">
            <w:pPr>
              <w:pStyle w:val="20"/>
            </w:pPr>
            <w:r>
              <w:t>451202002唐山市公安交通警察支队</w:t>
            </w:r>
          </w:p>
        </w:tc>
        <w:tc>
          <w:tcPr>
            <w:tcW w:w="2126" w:type="dxa"/>
            <w:tcBorders>
              <w:top w:val="single" w:sz="6" w:space="0" w:color="FFFFFF"/>
              <w:left w:val="single" w:sz="6" w:space="0" w:color="FFFFFF"/>
              <w:right w:val="single" w:sz="6" w:space="0" w:color="FFFFFF"/>
            </w:tcBorders>
            <w:vAlign w:val="center"/>
          </w:tcPr>
          <w:p w:rsidR="005121EF" w:rsidRDefault="00842E96">
            <w:pPr>
              <w:pStyle w:val="21"/>
            </w:pPr>
            <w:r>
              <w:t>预算年度：2022</w:t>
            </w:r>
          </w:p>
        </w:tc>
        <w:tc>
          <w:tcPr>
            <w:tcW w:w="6661" w:type="dxa"/>
            <w:gridSpan w:val="2"/>
            <w:tcBorders>
              <w:top w:val="single" w:sz="6" w:space="0" w:color="FFFFFF"/>
              <w:left w:val="single" w:sz="6" w:space="0" w:color="FFFFFF"/>
              <w:right w:val="single" w:sz="6" w:space="0" w:color="FFFFFF"/>
            </w:tcBorders>
            <w:vAlign w:val="center"/>
          </w:tcPr>
          <w:p w:rsidR="005121EF" w:rsidRDefault="00842E96">
            <w:pPr>
              <w:pStyle w:val="22"/>
            </w:pPr>
            <w:r>
              <w:t>单位：万元</w:t>
            </w:r>
          </w:p>
        </w:tc>
      </w:tr>
      <w:tr w:rsidR="00A35BEA" w:rsidTr="00A35BEA">
        <w:trPr>
          <w:trHeight w:val="369"/>
          <w:tblHeader/>
          <w:jc w:val="center"/>
        </w:trPr>
        <w:tc>
          <w:tcPr>
            <w:tcW w:w="850" w:type="dxa"/>
            <w:vMerge w:val="restart"/>
            <w:vAlign w:val="center"/>
          </w:tcPr>
          <w:p w:rsidR="005121EF" w:rsidRDefault="00842E96">
            <w:pPr>
              <w:pStyle w:val="1"/>
            </w:pPr>
            <w:r>
              <w:t>序号</w:t>
            </w:r>
          </w:p>
        </w:tc>
        <w:tc>
          <w:tcPr>
            <w:tcW w:w="6661" w:type="dxa"/>
            <w:gridSpan w:val="2"/>
            <w:vAlign w:val="center"/>
          </w:tcPr>
          <w:p w:rsidR="005121EF" w:rsidRDefault="00842E96">
            <w:pPr>
              <w:pStyle w:val="1"/>
            </w:pPr>
            <w:r>
              <w:t>收入</w:t>
            </w:r>
          </w:p>
        </w:tc>
        <w:tc>
          <w:tcPr>
            <w:tcW w:w="6661" w:type="dxa"/>
            <w:gridSpan w:val="2"/>
            <w:vAlign w:val="center"/>
          </w:tcPr>
          <w:p w:rsidR="005121EF" w:rsidRDefault="00842E96">
            <w:pPr>
              <w:pStyle w:val="1"/>
            </w:pPr>
            <w:r>
              <w:t>支出</w:t>
            </w:r>
          </w:p>
        </w:tc>
      </w:tr>
      <w:tr w:rsidR="005121EF">
        <w:trPr>
          <w:trHeight w:val="369"/>
          <w:tblHeader/>
          <w:jc w:val="center"/>
        </w:trPr>
        <w:tc>
          <w:tcPr>
            <w:tcW w:w="850" w:type="dxa"/>
            <w:vMerge/>
          </w:tcPr>
          <w:p w:rsidR="005121EF" w:rsidRDefault="005121EF"/>
        </w:tc>
        <w:tc>
          <w:tcPr>
            <w:tcW w:w="4535" w:type="dxa"/>
            <w:vAlign w:val="center"/>
          </w:tcPr>
          <w:p w:rsidR="005121EF" w:rsidRDefault="00842E96">
            <w:pPr>
              <w:pStyle w:val="1"/>
            </w:pPr>
            <w:r>
              <w:t>项  目</w:t>
            </w:r>
          </w:p>
        </w:tc>
        <w:tc>
          <w:tcPr>
            <w:tcW w:w="2126" w:type="dxa"/>
            <w:vAlign w:val="center"/>
          </w:tcPr>
          <w:p w:rsidR="005121EF" w:rsidRDefault="00842E96">
            <w:pPr>
              <w:pStyle w:val="1"/>
            </w:pPr>
            <w:r>
              <w:t>预算数</w:t>
            </w:r>
          </w:p>
        </w:tc>
        <w:tc>
          <w:tcPr>
            <w:tcW w:w="4535" w:type="dxa"/>
            <w:vAlign w:val="center"/>
          </w:tcPr>
          <w:p w:rsidR="005121EF" w:rsidRDefault="00842E96">
            <w:pPr>
              <w:pStyle w:val="1"/>
            </w:pPr>
            <w:r>
              <w:t>项  目</w:t>
            </w:r>
          </w:p>
        </w:tc>
        <w:tc>
          <w:tcPr>
            <w:tcW w:w="2126" w:type="dxa"/>
            <w:vAlign w:val="center"/>
          </w:tcPr>
          <w:p w:rsidR="005121EF" w:rsidRDefault="00842E96">
            <w:pPr>
              <w:pStyle w:val="1"/>
            </w:pPr>
            <w:r>
              <w:t>预算数</w:t>
            </w:r>
          </w:p>
        </w:tc>
      </w:tr>
      <w:tr w:rsidR="005121EF">
        <w:trPr>
          <w:trHeight w:val="369"/>
          <w:tblHeader/>
          <w:jc w:val="center"/>
        </w:trPr>
        <w:tc>
          <w:tcPr>
            <w:tcW w:w="850" w:type="dxa"/>
            <w:vAlign w:val="center"/>
          </w:tcPr>
          <w:p w:rsidR="005121EF" w:rsidRDefault="00842E96">
            <w:pPr>
              <w:pStyle w:val="1"/>
            </w:pPr>
            <w:r>
              <w:t>栏次</w:t>
            </w:r>
          </w:p>
        </w:tc>
        <w:tc>
          <w:tcPr>
            <w:tcW w:w="4535" w:type="dxa"/>
            <w:vAlign w:val="center"/>
          </w:tcPr>
          <w:p w:rsidR="005121EF" w:rsidRDefault="00842E96">
            <w:pPr>
              <w:pStyle w:val="1"/>
            </w:pPr>
            <w:r>
              <w:t>1</w:t>
            </w:r>
          </w:p>
        </w:tc>
        <w:tc>
          <w:tcPr>
            <w:tcW w:w="2126" w:type="dxa"/>
            <w:vAlign w:val="center"/>
          </w:tcPr>
          <w:p w:rsidR="005121EF" w:rsidRDefault="00842E96">
            <w:pPr>
              <w:pStyle w:val="1"/>
            </w:pPr>
            <w:r>
              <w:t>2</w:t>
            </w:r>
          </w:p>
        </w:tc>
        <w:tc>
          <w:tcPr>
            <w:tcW w:w="4535" w:type="dxa"/>
            <w:vAlign w:val="center"/>
          </w:tcPr>
          <w:p w:rsidR="005121EF" w:rsidRDefault="00842E96">
            <w:pPr>
              <w:pStyle w:val="1"/>
            </w:pPr>
            <w:r>
              <w:t>3</w:t>
            </w:r>
          </w:p>
        </w:tc>
        <w:tc>
          <w:tcPr>
            <w:tcW w:w="2126" w:type="dxa"/>
            <w:vAlign w:val="center"/>
          </w:tcPr>
          <w:p w:rsidR="005121EF" w:rsidRDefault="00842E96">
            <w:pPr>
              <w:pStyle w:val="1"/>
            </w:pPr>
            <w:r>
              <w:t>4</w:t>
            </w:r>
          </w:p>
        </w:tc>
      </w:tr>
      <w:tr w:rsidR="005121EF">
        <w:trPr>
          <w:trHeight w:val="369"/>
          <w:jc w:val="center"/>
        </w:trPr>
        <w:tc>
          <w:tcPr>
            <w:tcW w:w="850" w:type="dxa"/>
            <w:vAlign w:val="center"/>
          </w:tcPr>
          <w:p w:rsidR="005121EF" w:rsidRDefault="00842E96">
            <w:pPr>
              <w:pStyle w:val="3"/>
            </w:pPr>
            <w:r>
              <w:t>1</w:t>
            </w:r>
          </w:p>
        </w:tc>
        <w:tc>
          <w:tcPr>
            <w:tcW w:w="4535" w:type="dxa"/>
            <w:vAlign w:val="center"/>
          </w:tcPr>
          <w:p w:rsidR="005121EF" w:rsidRDefault="00842E96">
            <w:pPr>
              <w:pStyle w:val="2"/>
            </w:pPr>
            <w:r>
              <w:t>一、一般公共预算拨款收入</w:t>
            </w:r>
          </w:p>
        </w:tc>
        <w:tc>
          <w:tcPr>
            <w:tcW w:w="2126" w:type="dxa"/>
            <w:vAlign w:val="center"/>
          </w:tcPr>
          <w:p w:rsidR="005121EF" w:rsidRDefault="00842E96">
            <w:pPr>
              <w:pStyle w:val="4"/>
            </w:pPr>
            <w:r>
              <w:t>9996.00</w:t>
            </w:r>
          </w:p>
        </w:tc>
        <w:tc>
          <w:tcPr>
            <w:tcW w:w="4535" w:type="dxa"/>
            <w:vAlign w:val="center"/>
          </w:tcPr>
          <w:p w:rsidR="005121EF" w:rsidRDefault="00842E96">
            <w:pPr>
              <w:pStyle w:val="2"/>
            </w:pPr>
            <w:r>
              <w:t>一、一般公共服务支出</w:t>
            </w:r>
          </w:p>
        </w:tc>
        <w:tc>
          <w:tcPr>
            <w:tcW w:w="2126"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2</w:t>
            </w:r>
          </w:p>
        </w:tc>
        <w:tc>
          <w:tcPr>
            <w:tcW w:w="4535" w:type="dxa"/>
            <w:vAlign w:val="center"/>
          </w:tcPr>
          <w:p w:rsidR="005121EF" w:rsidRDefault="00842E96">
            <w:pPr>
              <w:pStyle w:val="2"/>
            </w:pPr>
            <w:r>
              <w:t>二、政府性基金预算拨款收入</w:t>
            </w:r>
          </w:p>
        </w:tc>
        <w:tc>
          <w:tcPr>
            <w:tcW w:w="2126" w:type="dxa"/>
            <w:vAlign w:val="center"/>
          </w:tcPr>
          <w:p w:rsidR="005121EF" w:rsidRDefault="005121EF">
            <w:pPr>
              <w:pStyle w:val="4"/>
            </w:pPr>
          </w:p>
        </w:tc>
        <w:tc>
          <w:tcPr>
            <w:tcW w:w="4535" w:type="dxa"/>
            <w:vAlign w:val="center"/>
          </w:tcPr>
          <w:p w:rsidR="005121EF" w:rsidRDefault="00842E96">
            <w:pPr>
              <w:pStyle w:val="2"/>
            </w:pPr>
            <w:r>
              <w:t>二、外交支出</w:t>
            </w:r>
          </w:p>
        </w:tc>
        <w:tc>
          <w:tcPr>
            <w:tcW w:w="2126"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3</w:t>
            </w:r>
          </w:p>
        </w:tc>
        <w:tc>
          <w:tcPr>
            <w:tcW w:w="4535" w:type="dxa"/>
            <w:vAlign w:val="center"/>
          </w:tcPr>
          <w:p w:rsidR="005121EF" w:rsidRDefault="00842E96">
            <w:pPr>
              <w:pStyle w:val="2"/>
            </w:pPr>
            <w:r>
              <w:t>三、国有资本经营预算拨款收入</w:t>
            </w:r>
          </w:p>
        </w:tc>
        <w:tc>
          <w:tcPr>
            <w:tcW w:w="2126" w:type="dxa"/>
            <w:vAlign w:val="center"/>
          </w:tcPr>
          <w:p w:rsidR="005121EF" w:rsidRDefault="005121EF">
            <w:pPr>
              <w:pStyle w:val="4"/>
            </w:pPr>
          </w:p>
        </w:tc>
        <w:tc>
          <w:tcPr>
            <w:tcW w:w="4535" w:type="dxa"/>
            <w:vAlign w:val="center"/>
          </w:tcPr>
          <w:p w:rsidR="005121EF" w:rsidRDefault="00842E96">
            <w:pPr>
              <w:pStyle w:val="2"/>
            </w:pPr>
            <w:r>
              <w:t>三、国防支出</w:t>
            </w:r>
          </w:p>
        </w:tc>
        <w:tc>
          <w:tcPr>
            <w:tcW w:w="2126"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4</w:t>
            </w:r>
          </w:p>
        </w:tc>
        <w:tc>
          <w:tcPr>
            <w:tcW w:w="4535" w:type="dxa"/>
            <w:vAlign w:val="center"/>
          </w:tcPr>
          <w:p w:rsidR="005121EF" w:rsidRDefault="00842E96">
            <w:pPr>
              <w:pStyle w:val="2"/>
            </w:pPr>
            <w:r>
              <w:t>四、财政专户管理资金收入</w:t>
            </w:r>
          </w:p>
        </w:tc>
        <w:tc>
          <w:tcPr>
            <w:tcW w:w="2126" w:type="dxa"/>
            <w:vAlign w:val="center"/>
          </w:tcPr>
          <w:p w:rsidR="005121EF" w:rsidRDefault="005121EF">
            <w:pPr>
              <w:pStyle w:val="4"/>
            </w:pPr>
          </w:p>
        </w:tc>
        <w:tc>
          <w:tcPr>
            <w:tcW w:w="4535" w:type="dxa"/>
            <w:vAlign w:val="center"/>
          </w:tcPr>
          <w:p w:rsidR="005121EF" w:rsidRDefault="00842E96">
            <w:pPr>
              <w:pStyle w:val="2"/>
            </w:pPr>
            <w:r>
              <w:t>四、公共安全支出</w:t>
            </w:r>
          </w:p>
        </w:tc>
        <w:tc>
          <w:tcPr>
            <w:tcW w:w="2126" w:type="dxa"/>
            <w:vAlign w:val="center"/>
          </w:tcPr>
          <w:p w:rsidR="005121EF" w:rsidRDefault="00842E96">
            <w:pPr>
              <w:pStyle w:val="4"/>
            </w:pPr>
            <w:r>
              <w:t>9996.00</w:t>
            </w:r>
          </w:p>
        </w:tc>
      </w:tr>
      <w:tr w:rsidR="005121EF">
        <w:trPr>
          <w:trHeight w:val="369"/>
          <w:jc w:val="center"/>
        </w:trPr>
        <w:tc>
          <w:tcPr>
            <w:tcW w:w="850" w:type="dxa"/>
            <w:vAlign w:val="center"/>
          </w:tcPr>
          <w:p w:rsidR="005121EF" w:rsidRDefault="00842E96">
            <w:pPr>
              <w:pStyle w:val="3"/>
            </w:pPr>
            <w:r>
              <w:t>5</w:t>
            </w:r>
          </w:p>
        </w:tc>
        <w:tc>
          <w:tcPr>
            <w:tcW w:w="4535" w:type="dxa"/>
            <w:vAlign w:val="center"/>
          </w:tcPr>
          <w:p w:rsidR="005121EF" w:rsidRDefault="00842E96">
            <w:pPr>
              <w:pStyle w:val="2"/>
            </w:pPr>
            <w:r>
              <w:t>五、事业收入</w:t>
            </w:r>
          </w:p>
        </w:tc>
        <w:tc>
          <w:tcPr>
            <w:tcW w:w="2126" w:type="dxa"/>
            <w:vAlign w:val="center"/>
          </w:tcPr>
          <w:p w:rsidR="005121EF" w:rsidRDefault="005121EF">
            <w:pPr>
              <w:pStyle w:val="4"/>
            </w:pPr>
          </w:p>
        </w:tc>
        <w:tc>
          <w:tcPr>
            <w:tcW w:w="4535" w:type="dxa"/>
            <w:vAlign w:val="center"/>
          </w:tcPr>
          <w:p w:rsidR="005121EF" w:rsidRDefault="00842E96">
            <w:pPr>
              <w:pStyle w:val="2"/>
            </w:pPr>
            <w:r>
              <w:t>五、教育支出</w:t>
            </w:r>
          </w:p>
        </w:tc>
        <w:tc>
          <w:tcPr>
            <w:tcW w:w="2126"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6</w:t>
            </w:r>
          </w:p>
        </w:tc>
        <w:tc>
          <w:tcPr>
            <w:tcW w:w="4535" w:type="dxa"/>
            <w:vAlign w:val="center"/>
          </w:tcPr>
          <w:p w:rsidR="005121EF" w:rsidRDefault="00842E96">
            <w:pPr>
              <w:pStyle w:val="2"/>
            </w:pPr>
            <w:r>
              <w:t>六、事业单位经营收入</w:t>
            </w:r>
          </w:p>
        </w:tc>
        <w:tc>
          <w:tcPr>
            <w:tcW w:w="2126" w:type="dxa"/>
            <w:vAlign w:val="center"/>
          </w:tcPr>
          <w:p w:rsidR="005121EF" w:rsidRDefault="005121EF">
            <w:pPr>
              <w:pStyle w:val="4"/>
            </w:pPr>
          </w:p>
        </w:tc>
        <w:tc>
          <w:tcPr>
            <w:tcW w:w="4535" w:type="dxa"/>
            <w:vAlign w:val="center"/>
          </w:tcPr>
          <w:p w:rsidR="005121EF" w:rsidRDefault="00842E96">
            <w:pPr>
              <w:pStyle w:val="2"/>
            </w:pPr>
            <w:r>
              <w:t>六、科学技术支出</w:t>
            </w:r>
          </w:p>
        </w:tc>
        <w:tc>
          <w:tcPr>
            <w:tcW w:w="2126"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7</w:t>
            </w:r>
          </w:p>
        </w:tc>
        <w:tc>
          <w:tcPr>
            <w:tcW w:w="4535" w:type="dxa"/>
            <w:vAlign w:val="center"/>
          </w:tcPr>
          <w:p w:rsidR="005121EF" w:rsidRDefault="00842E96">
            <w:pPr>
              <w:pStyle w:val="2"/>
            </w:pPr>
            <w:r>
              <w:t>七、上级补助收入</w:t>
            </w:r>
          </w:p>
        </w:tc>
        <w:tc>
          <w:tcPr>
            <w:tcW w:w="2126" w:type="dxa"/>
            <w:vAlign w:val="center"/>
          </w:tcPr>
          <w:p w:rsidR="005121EF" w:rsidRDefault="005121EF">
            <w:pPr>
              <w:pStyle w:val="4"/>
            </w:pPr>
          </w:p>
        </w:tc>
        <w:tc>
          <w:tcPr>
            <w:tcW w:w="4535" w:type="dxa"/>
            <w:vAlign w:val="center"/>
          </w:tcPr>
          <w:p w:rsidR="005121EF" w:rsidRDefault="00842E96">
            <w:pPr>
              <w:pStyle w:val="2"/>
            </w:pPr>
            <w:r>
              <w:t>七、文化旅游体育与传媒支出</w:t>
            </w:r>
          </w:p>
        </w:tc>
        <w:tc>
          <w:tcPr>
            <w:tcW w:w="2126"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8</w:t>
            </w:r>
          </w:p>
        </w:tc>
        <w:tc>
          <w:tcPr>
            <w:tcW w:w="4535" w:type="dxa"/>
            <w:vAlign w:val="center"/>
          </w:tcPr>
          <w:p w:rsidR="005121EF" w:rsidRDefault="00842E96">
            <w:pPr>
              <w:pStyle w:val="2"/>
            </w:pPr>
            <w:r>
              <w:t>八、附属单位上缴收入</w:t>
            </w:r>
          </w:p>
        </w:tc>
        <w:tc>
          <w:tcPr>
            <w:tcW w:w="2126" w:type="dxa"/>
            <w:vAlign w:val="center"/>
          </w:tcPr>
          <w:p w:rsidR="005121EF" w:rsidRDefault="005121EF">
            <w:pPr>
              <w:pStyle w:val="4"/>
            </w:pPr>
          </w:p>
        </w:tc>
        <w:tc>
          <w:tcPr>
            <w:tcW w:w="4535" w:type="dxa"/>
            <w:vAlign w:val="center"/>
          </w:tcPr>
          <w:p w:rsidR="005121EF" w:rsidRDefault="00842E96">
            <w:pPr>
              <w:pStyle w:val="2"/>
            </w:pPr>
            <w:r>
              <w:t>八、社会保障和就业支出</w:t>
            </w:r>
          </w:p>
        </w:tc>
        <w:tc>
          <w:tcPr>
            <w:tcW w:w="2126"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9</w:t>
            </w:r>
          </w:p>
        </w:tc>
        <w:tc>
          <w:tcPr>
            <w:tcW w:w="4535" w:type="dxa"/>
            <w:vAlign w:val="center"/>
          </w:tcPr>
          <w:p w:rsidR="005121EF" w:rsidRDefault="00842E96">
            <w:pPr>
              <w:pStyle w:val="2"/>
            </w:pPr>
            <w:r>
              <w:t>九、其他收入</w:t>
            </w:r>
          </w:p>
        </w:tc>
        <w:tc>
          <w:tcPr>
            <w:tcW w:w="2126" w:type="dxa"/>
            <w:vAlign w:val="center"/>
          </w:tcPr>
          <w:p w:rsidR="005121EF" w:rsidRDefault="005121EF">
            <w:pPr>
              <w:pStyle w:val="4"/>
            </w:pPr>
          </w:p>
        </w:tc>
        <w:tc>
          <w:tcPr>
            <w:tcW w:w="4535" w:type="dxa"/>
            <w:vAlign w:val="center"/>
          </w:tcPr>
          <w:p w:rsidR="005121EF" w:rsidRDefault="00842E96">
            <w:pPr>
              <w:pStyle w:val="2"/>
            </w:pPr>
            <w:r>
              <w:t>九、社会保险基金支出</w:t>
            </w:r>
          </w:p>
        </w:tc>
        <w:tc>
          <w:tcPr>
            <w:tcW w:w="2126"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10</w:t>
            </w:r>
          </w:p>
        </w:tc>
        <w:tc>
          <w:tcPr>
            <w:tcW w:w="4535" w:type="dxa"/>
            <w:vAlign w:val="center"/>
          </w:tcPr>
          <w:p w:rsidR="005121EF" w:rsidRDefault="005121EF">
            <w:pPr>
              <w:pStyle w:val="2"/>
            </w:pPr>
          </w:p>
        </w:tc>
        <w:tc>
          <w:tcPr>
            <w:tcW w:w="2126" w:type="dxa"/>
            <w:vAlign w:val="center"/>
          </w:tcPr>
          <w:p w:rsidR="005121EF" w:rsidRDefault="005121EF">
            <w:pPr>
              <w:pStyle w:val="4"/>
            </w:pPr>
          </w:p>
        </w:tc>
        <w:tc>
          <w:tcPr>
            <w:tcW w:w="4535" w:type="dxa"/>
            <w:vAlign w:val="center"/>
          </w:tcPr>
          <w:p w:rsidR="005121EF" w:rsidRDefault="00842E96">
            <w:pPr>
              <w:pStyle w:val="2"/>
            </w:pPr>
            <w:r>
              <w:t>十、卫生健康支出</w:t>
            </w:r>
          </w:p>
        </w:tc>
        <w:tc>
          <w:tcPr>
            <w:tcW w:w="2126"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11</w:t>
            </w:r>
          </w:p>
        </w:tc>
        <w:tc>
          <w:tcPr>
            <w:tcW w:w="4535" w:type="dxa"/>
            <w:vAlign w:val="center"/>
          </w:tcPr>
          <w:p w:rsidR="005121EF" w:rsidRDefault="005121EF">
            <w:pPr>
              <w:pStyle w:val="2"/>
            </w:pPr>
          </w:p>
        </w:tc>
        <w:tc>
          <w:tcPr>
            <w:tcW w:w="2126" w:type="dxa"/>
            <w:vAlign w:val="center"/>
          </w:tcPr>
          <w:p w:rsidR="005121EF" w:rsidRDefault="005121EF">
            <w:pPr>
              <w:pStyle w:val="4"/>
            </w:pPr>
          </w:p>
        </w:tc>
        <w:tc>
          <w:tcPr>
            <w:tcW w:w="4535" w:type="dxa"/>
            <w:vAlign w:val="center"/>
          </w:tcPr>
          <w:p w:rsidR="005121EF" w:rsidRDefault="00842E96">
            <w:pPr>
              <w:pStyle w:val="2"/>
            </w:pPr>
            <w:r>
              <w:t>十一、节能环保支出</w:t>
            </w:r>
          </w:p>
        </w:tc>
        <w:tc>
          <w:tcPr>
            <w:tcW w:w="2126"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12</w:t>
            </w:r>
          </w:p>
        </w:tc>
        <w:tc>
          <w:tcPr>
            <w:tcW w:w="4535" w:type="dxa"/>
            <w:vAlign w:val="center"/>
          </w:tcPr>
          <w:p w:rsidR="005121EF" w:rsidRDefault="005121EF">
            <w:pPr>
              <w:pStyle w:val="2"/>
            </w:pPr>
          </w:p>
        </w:tc>
        <w:tc>
          <w:tcPr>
            <w:tcW w:w="2126" w:type="dxa"/>
            <w:vAlign w:val="center"/>
          </w:tcPr>
          <w:p w:rsidR="005121EF" w:rsidRDefault="005121EF">
            <w:pPr>
              <w:pStyle w:val="4"/>
            </w:pPr>
          </w:p>
        </w:tc>
        <w:tc>
          <w:tcPr>
            <w:tcW w:w="4535" w:type="dxa"/>
            <w:vAlign w:val="center"/>
          </w:tcPr>
          <w:p w:rsidR="005121EF" w:rsidRDefault="00842E96">
            <w:pPr>
              <w:pStyle w:val="2"/>
            </w:pPr>
            <w:r>
              <w:t>十二、城乡社区支出</w:t>
            </w:r>
          </w:p>
        </w:tc>
        <w:tc>
          <w:tcPr>
            <w:tcW w:w="2126"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13</w:t>
            </w:r>
          </w:p>
        </w:tc>
        <w:tc>
          <w:tcPr>
            <w:tcW w:w="4535" w:type="dxa"/>
            <w:vAlign w:val="center"/>
          </w:tcPr>
          <w:p w:rsidR="005121EF" w:rsidRDefault="005121EF">
            <w:pPr>
              <w:pStyle w:val="2"/>
            </w:pPr>
          </w:p>
        </w:tc>
        <w:tc>
          <w:tcPr>
            <w:tcW w:w="2126" w:type="dxa"/>
            <w:vAlign w:val="center"/>
          </w:tcPr>
          <w:p w:rsidR="005121EF" w:rsidRDefault="005121EF">
            <w:pPr>
              <w:pStyle w:val="4"/>
            </w:pPr>
          </w:p>
        </w:tc>
        <w:tc>
          <w:tcPr>
            <w:tcW w:w="4535" w:type="dxa"/>
            <w:vAlign w:val="center"/>
          </w:tcPr>
          <w:p w:rsidR="005121EF" w:rsidRDefault="00842E96">
            <w:pPr>
              <w:pStyle w:val="2"/>
            </w:pPr>
            <w:r>
              <w:t>十三、农林水支出</w:t>
            </w:r>
          </w:p>
        </w:tc>
        <w:tc>
          <w:tcPr>
            <w:tcW w:w="2126"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14</w:t>
            </w:r>
          </w:p>
        </w:tc>
        <w:tc>
          <w:tcPr>
            <w:tcW w:w="4535" w:type="dxa"/>
            <w:vAlign w:val="center"/>
          </w:tcPr>
          <w:p w:rsidR="005121EF" w:rsidRDefault="005121EF">
            <w:pPr>
              <w:pStyle w:val="2"/>
            </w:pPr>
          </w:p>
        </w:tc>
        <w:tc>
          <w:tcPr>
            <w:tcW w:w="2126" w:type="dxa"/>
            <w:vAlign w:val="center"/>
          </w:tcPr>
          <w:p w:rsidR="005121EF" w:rsidRDefault="005121EF">
            <w:pPr>
              <w:pStyle w:val="4"/>
            </w:pPr>
          </w:p>
        </w:tc>
        <w:tc>
          <w:tcPr>
            <w:tcW w:w="4535" w:type="dxa"/>
            <w:vAlign w:val="center"/>
          </w:tcPr>
          <w:p w:rsidR="005121EF" w:rsidRDefault="00842E96">
            <w:pPr>
              <w:pStyle w:val="2"/>
            </w:pPr>
            <w:r>
              <w:t>十四、交通运输支出</w:t>
            </w:r>
          </w:p>
        </w:tc>
        <w:tc>
          <w:tcPr>
            <w:tcW w:w="2126"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15</w:t>
            </w:r>
          </w:p>
        </w:tc>
        <w:tc>
          <w:tcPr>
            <w:tcW w:w="4535" w:type="dxa"/>
            <w:vAlign w:val="center"/>
          </w:tcPr>
          <w:p w:rsidR="005121EF" w:rsidRDefault="005121EF">
            <w:pPr>
              <w:pStyle w:val="2"/>
            </w:pPr>
          </w:p>
        </w:tc>
        <w:tc>
          <w:tcPr>
            <w:tcW w:w="2126" w:type="dxa"/>
            <w:vAlign w:val="center"/>
          </w:tcPr>
          <w:p w:rsidR="005121EF" w:rsidRDefault="005121EF">
            <w:pPr>
              <w:pStyle w:val="4"/>
            </w:pPr>
          </w:p>
        </w:tc>
        <w:tc>
          <w:tcPr>
            <w:tcW w:w="4535" w:type="dxa"/>
            <w:vAlign w:val="center"/>
          </w:tcPr>
          <w:p w:rsidR="005121EF" w:rsidRDefault="00842E96">
            <w:pPr>
              <w:pStyle w:val="2"/>
            </w:pPr>
            <w:r>
              <w:t>十五、资源勘探工业信息等支出</w:t>
            </w:r>
          </w:p>
        </w:tc>
        <w:tc>
          <w:tcPr>
            <w:tcW w:w="2126"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16</w:t>
            </w:r>
          </w:p>
        </w:tc>
        <w:tc>
          <w:tcPr>
            <w:tcW w:w="4535" w:type="dxa"/>
            <w:vAlign w:val="center"/>
          </w:tcPr>
          <w:p w:rsidR="005121EF" w:rsidRDefault="005121EF">
            <w:pPr>
              <w:pStyle w:val="2"/>
            </w:pPr>
          </w:p>
        </w:tc>
        <w:tc>
          <w:tcPr>
            <w:tcW w:w="2126" w:type="dxa"/>
            <w:vAlign w:val="center"/>
          </w:tcPr>
          <w:p w:rsidR="005121EF" w:rsidRDefault="005121EF">
            <w:pPr>
              <w:pStyle w:val="4"/>
            </w:pPr>
          </w:p>
        </w:tc>
        <w:tc>
          <w:tcPr>
            <w:tcW w:w="4535" w:type="dxa"/>
            <w:vAlign w:val="center"/>
          </w:tcPr>
          <w:p w:rsidR="005121EF" w:rsidRDefault="00842E96">
            <w:pPr>
              <w:pStyle w:val="2"/>
            </w:pPr>
            <w:r>
              <w:t>十六、商业服务业等支出</w:t>
            </w:r>
          </w:p>
        </w:tc>
        <w:tc>
          <w:tcPr>
            <w:tcW w:w="2126"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lastRenderedPageBreak/>
              <w:t>17</w:t>
            </w:r>
          </w:p>
        </w:tc>
        <w:tc>
          <w:tcPr>
            <w:tcW w:w="4535" w:type="dxa"/>
            <w:vAlign w:val="center"/>
          </w:tcPr>
          <w:p w:rsidR="005121EF" w:rsidRDefault="005121EF">
            <w:pPr>
              <w:pStyle w:val="2"/>
            </w:pPr>
          </w:p>
        </w:tc>
        <w:tc>
          <w:tcPr>
            <w:tcW w:w="2126" w:type="dxa"/>
            <w:vAlign w:val="center"/>
          </w:tcPr>
          <w:p w:rsidR="005121EF" w:rsidRDefault="005121EF">
            <w:pPr>
              <w:pStyle w:val="4"/>
            </w:pPr>
          </w:p>
        </w:tc>
        <w:tc>
          <w:tcPr>
            <w:tcW w:w="4535" w:type="dxa"/>
            <w:vAlign w:val="center"/>
          </w:tcPr>
          <w:p w:rsidR="005121EF" w:rsidRDefault="00842E96">
            <w:pPr>
              <w:pStyle w:val="2"/>
            </w:pPr>
            <w:r>
              <w:t>十七、金融支出</w:t>
            </w:r>
          </w:p>
        </w:tc>
        <w:tc>
          <w:tcPr>
            <w:tcW w:w="2126"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18</w:t>
            </w:r>
          </w:p>
        </w:tc>
        <w:tc>
          <w:tcPr>
            <w:tcW w:w="4535" w:type="dxa"/>
            <w:vAlign w:val="center"/>
          </w:tcPr>
          <w:p w:rsidR="005121EF" w:rsidRDefault="005121EF">
            <w:pPr>
              <w:pStyle w:val="2"/>
            </w:pPr>
          </w:p>
        </w:tc>
        <w:tc>
          <w:tcPr>
            <w:tcW w:w="2126" w:type="dxa"/>
            <w:vAlign w:val="center"/>
          </w:tcPr>
          <w:p w:rsidR="005121EF" w:rsidRDefault="005121EF">
            <w:pPr>
              <w:pStyle w:val="4"/>
            </w:pPr>
          </w:p>
        </w:tc>
        <w:tc>
          <w:tcPr>
            <w:tcW w:w="4535" w:type="dxa"/>
            <w:vAlign w:val="center"/>
          </w:tcPr>
          <w:p w:rsidR="005121EF" w:rsidRDefault="00842E96">
            <w:pPr>
              <w:pStyle w:val="2"/>
            </w:pPr>
            <w:r>
              <w:t>十八、援助其他地区支出</w:t>
            </w:r>
          </w:p>
        </w:tc>
        <w:tc>
          <w:tcPr>
            <w:tcW w:w="2126"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19</w:t>
            </w:r>
          </w:p>
        </w:tc>
        <w:tc>
          <w:tcPr>
            <w:tcW w:w="4535" w:type="dxa"/>
            <w:vAlign w:val="center"/>
          </w:tcPr>
          <w:p w:rsidR="005121EF" w:rsidRDefault="005121EF">
            <w:pPr>
              <w:pStyle w:val="2"/>
            </w:pPr>
          </w:p>
        </w:tc>
        <w:tc>
          <w:tcPr>
            <w:tcW w:w="2126" w:type="dxa"/>
            <w:vAlign w:val="center"/>
          </w:tcPr>
          <w:p w:rsidR="005121EF" w:rsidRDefault="005121EF">
            <w:pPr>
              <w:pStyle w:val="4"/>
            </w:pPr>
          </w:p>
        </w:tc>
        <w:tc>
          <w:tcPr>
            <w:tcW w:w="4535" w:type="dxa"/>
            <w:vAlign w:val="center"/>
          </w:tcPr>
          <w:p w:rsidR="005121EF" w:rsidRDefault="00842E96">
            <w:pPr>
              <w:pStyle w:val="2"/>
            </w:pPr>
            <w:r>
              <w:t>十九、自然资源海洋气象等支出</w:t>
            </w:r>
          </w:p>
        </w:tc>
        <w:tc>
          <w:tcPr>
            <w:tcW w:w="2126"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20</w:t>
            </w:r>
          </w:p>
        </w:tc>
        <w:tc>
          <w:tcPr>
            <w:tcW w:w="4535" w:type="dxa"/>
            <w:vAlign w:val="center"/>
          </w:tcPr>
          <w:p w:rsidR="005121EF" w:rsidRDefault="005121EF">
            <w:pPr>
              <w:pStyle w:val="2"/>
            </w:pPr>
          </w:p>
        </w:tc>
        <w:tc>
          <w:tcPr>
            <w:tcW w:w="2126" w:type="dxa"/>
            <w:vAlign w:val="center"/>
          </w:tcPr>
          <w:p w:rsidR="005121EF" w:rsidRDefault="005121EF">
            <w:pPr>
              <w:pStyle w:val="4"/>
            </w:pPr>
          </w:p>
        </w:tc>
        <w:tc>
          <w:tcPr>
            <w:tcW w:w="4535" w:type="dxa"/>
            <w:vAlign w:val="center"/>
          </w:tcPr>
          <w:p w:rsidR="005121EF" w:rsidRDefault="00842E96">
            <w:pPr>
              <w:pStyle w:val="2"/>
            </w:pPr>
            <w:r>
              <w:t>二十、住房保障支出</w:t>
            </w:r>
          </w:p>
        </w:tc>
        <w:tc>
          <w:tcPr>
            <w:tcW w:w="2126"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21</w:t>
            </w:r>
          </w:p>
        </w:tc>
        <w:tc>
          <w:tcPr>
            <w:tcW w:w="4535" w:type="dxa"/>
            <w:vAlign w:val="center"/>
          </w:tcPr>
          <w:p w:rsidR="005121EF" w:rsidRDefault="005121EF">
            <w:pPr>
              <w:pStyle w:val="2"/>
            </w:pPr>
          </w:p>
        </w:tc>
        <w:tc>
          <w:tcPr>
            <w:tcW w:w="2126" w:type="dxa"/>
            <w:vAlign w:val="center"/>
          </w:tcPr>
          <w:p w:rsidR="005121EF" w:rsidRDefault="005121EF">
            <w:pPr>
              <w:pStyle w:val="4"/>
            </w:pPr>
          </w:p>
        </w:tc>
        <w:tc>
          <w:tcPr>
            <w:tcW w:w="4535" w:type="dxa"/>
            <w:vAlign w:val="center"/>
          </w:tcPr>
          <w:p w:rsidR="005121EF" w:rsidRDefault="00842E96">
            <w:pPr>
              <w:pStyle w:val="2"/>
            </w:pPr>
            <w:r>
              <w:t>二十一、粮油物资储备支出</w:t>
            </w:r>
          </w:p>
        </w:tc>
        <w:tc>
          <w:tcPr>
            <w:tcW w:w="2126"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22</w:t>
            </w:r>
          </w:p>
        </w:tc>
        <w:tc>
          <w:tcPr>
            <w:tcW w:w="4535" w:type="dxa"/>
            <w:vAlign w:val="center"/>
          </w:tcPr>
          <w:p w:rsidR="005121EF" w:rsidRDefault="005121EF">
            <w:pPr>
              <w:pStyle w:val="2"/>
            </w:pPr>
          </w:p>
        </w:tc>
        <w:tc>
          <w:tcPr>
            <w:tcW w:w="2126" w:type="dxa"/>
            <w:vAlign w:val="center"/>
          </w:tcPr>
          <w:p w:rsidR="005121EF" w:rsidRDefault="005121EF">
            <w:pPr>
              <w:pStyle w:val="4"/>
            </w:pPr>
          </w:p>
        </w:tc>
        <w:tc>
          <w:tcPr>
            <w:tcW w:w="4535" w:type="dxa"/>
            <w:vAlign w:val="center"/>
          </w:tcPr>
          <w:p w:rsidR="005121EF" w:rsidRDefault="00842E96">
            <w:pPr>
              <w:pStyle w:val="2"/>
            </w:pPr>
            <w:r>
              <w:t>二十二、国有资本经营预算支出</w:t>
            </w:r>
          </w:p>
        </w:tc>
        <w:tc>
          <w:tcPr>
            <w:tcW w:w="2126"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23</w:t>
            </w:r>
          </w:p>
        </w:tc>
        <w:tc>
          <w:tcPr>
            <w:tcW w:w="4535" w:type="dxa"/>
            <w:vAlign w:val="center"/>
          </w:tcPr>
          <w:p w:rsidR="005121EF" w:rsidRDefault="005121EF">
            <w:pPr>
              <w:pStyle w:val="2"/>
            </w:pPr>
          </w:p>
        </w:tc>
        <w:tc>
          <w:tcPr>
            <w:tcW w:w="2126" w:type="dxa"/>
            <w:vAlign w:val="center"/>
          </w:tcPr>
          <w:p w:rsidR="005121EF" w:rsidRDefault="005121EF">
            <w:pPr>
              <w:pStyle w:val="4"/>
            </w:pPr>
          </w:p>
        </w:tc>
        <w:tc>
          <w:tcPr>
            <w:tcW w:w="4535" w:type="dxa"/>
            <w:vAlign w:val="center"/>
          </w:tcPr>
          <w:p w:rsidR="005121EF" w:rsidRDefault="00842E96">
            <w:pPr>
              <w:pStyle w:val="2"/>
            </w:pPr>
            <w:r>
              <w:t>二十三、灾害防治及应急管理支出</w:t>
            </w:r>
          </w:p>
        </w:tc>
        <w:tc>
          <w:tcPr>
            <w:tcW w:w="2126"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24</w:t>
            </w:r>
          </w:p>
        </w:tc>
        <w:tc>
          <w:tcPr>
            <w:tcW w:w="4535" w:type="dxa"/>
            <w:vAlign w:val="center"/>
          </w:tcPr>
          <w:p w:rsidR="005121EF" w:rsidRDefault="005121EF">
            <w:pPr>
              <w:pStyle w:val="2"/>
            </w:pPr>
          </w:p>
        </w:tc>
        <w:tc>
          <w:tcPr>
            <w:tcW w:w="2126" w:type="dxa"/>
            <w:vAlign w:val="center"/>
          </w:tcPr>
          <w:p w:rsidR="005121EF" w:rsidRDefault="005121EF">
            <w:pPr>
              <w:pStyle w:val="4"/>
            </w:pPr>
          </w:p>
        </w:tc>
        <w:tc>
          <w:tcPr>
            <w:tcW w:w="4535" w:type="dxa"/>
            <w:vAlign w:val="center"/>
          </w:tcPr>
          <w:p w:rsidR="005121EF" w:rsidRDefault="00842E96">
            <w:pPr>
              <w:pStyle w:val="2"/>
            </w:pPr>
            <w:r>
              <w:t>二十四、预备费</w:t>
            </w:r>
          </w:p>
        </w:tc>
        <w:tc>
          <w:tcPr>
            <w:tcW w:w="2126"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25</w:t>
            </w:r>
          </w:p>
        </w:tc>
        <w:tc>
          <w:tcPr>
            <w:tcW w:w="4535" w:type="dxa"/>
            <w:vAlign w:val="center"/>
          </w:tcPr>
          <w:p w:rsidR="005121EF" w:rsidRDefault="005121EF">
            <w:pPr>
              <w:pStyle w:val="2"/>
            </w:pPr>
          </w:p>
        </w:tc>
        <w:tc>
          <w:tcPr>
            <w:tcW w:w="2126" w:type="dxa"/>
            <w:vAlign w:val="center"/>
          </w:tcPr>
          <w:p w:rsidR="005121EF" w:rsidRDefault="005121EF">
            <w:pPr>
              <w:pStyle w:val="4"/>
            </w:pPr>
          </w:p>
        </w:tc>
        <w:tc>
          <w:tcPr>
            <w:tcW w:w="4535" w:type="dxa"/>
            <w:vAlign w:val="center"/>
          </w:tcPr>
          <w:p w:rsidR="005121EF" w:rsidRDefault="00842E96">
            <w:pPr>
              <w:pStyle w:val="2"/>
            </w:pPr>
            <w:r>
              <w:t>二十五、其他支出</w:t>
            </w:r>
          </w:p>
        </w:tc>
        <w:tc>
          <w:tcPr>
            <w:tcW w:w="2126"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26</w:t>
            </w:r>
          </w:p>
        </w:tc>
        <w:tc>
          <w:tcPr>
            <w:tcW w:w="4535" w:type="dxa"/>
            <w:vAlign w:val="center"/>
          </w:tcPr>
          <w:p w:rsidR="005121EF" w:rsidRDefault="005121EF">
            <w:pPr>
              <w:pStyle w:val="2"/>
            </w:pPr>
          </w:p>
        </w:tc>
        <w:tc>
          <w:tcPr>
            <w:tcW w:w="2126" w:type="dxa"/>
            <w:vAlign w:val="center"/>
          </w:tcPr>
          <w:p w:rsidR="005121EF" w:rsidRDefault="005121EF">
            <w:pPr>
              <w:pStyle w:val="4"/>
            </w:pPr>
          </w:p>
        </w:tc>
        <w:tc>
          <w:tcPr>
            <w:tcW w:w="4535" w:type="dxa"/>
            <w:vAlign w:val="center"/>
          </w:tcPr>
          <w:p w:rsidR="005121EF" w:rsidRDefault="00842E96">
            <w:pPr>
              <w:pStyle w:val="2"/>
            </w:pPr>
            <w:r>
              <w:t>二十六、转移性支出</w:t>
            </w:r>
          </w:p>
        </w:tc>
        <w:tc>
          <w:tcPr>
            <w:tcW w:w="2126"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27</w:t>
            </w:r>
          </w:p>
        </w:tc>
        <w:tc>
          <w:tcPr>
            <w:tcW w:w="4535" w:type="dxa"/>
            <w:vAlign w:val="center"/>
          </w:tcPr>
          <w:p w:rsidR="005121EF" w:rsidRDefault="005121EF">
            <w:pPr>
              <w:pStyle w:val="2"/>
            </w:pPr>
          </w:p>
        </w:tc>
        <w:tc>
          <w:tcPr>
            <w:tcW w:w="2126" w:type="dxa"/>
            <w:vAlign w:val="center"/>
          </w:tcPr>
          <w:p w:rsidR="005121EF" w:rsidRDefault="005121EF">
            <w:pPr>
              <w:pStyle w:val="4"/>
            </w:pPr>
          </w:p>
        </w:tc>
        <w:tc>
          <w:tcPr>
            <w:tcW w:w="4535" w:type="dxa"/>
            <w:vAlign w:val="center"/>
          </w:tcPr>
          <w:p w:rsidR="005121EF" w:rsidRDefault="00842E96">
            <w:pPr>
              <w:pStyle w:val="2"/>
            </w:pPr>
            <w:r>
              <w:t>二十七、债务还本支出</w:t>
            </w:r>
          </w:p>
        </w:tc>
        <w:tc>
          <w:tcPr>
            <w:tcW w:w="2126"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28</w:t>
            </w:r>
          </w:p>
        </w:tc>
        <w:tc>
          <w:tcPr>
            <w:tcW w:w="4535" w:type="dxa"/>
            <w:vAlign w:val="center"/>
          </w:tcPr>
          <w:p w:rsidR="005121EF" w:rsidRDefault="005121EF">
            <w:pPr>
              <w:pStyle w:val="2"/>
            </w:pPr>
          </w:p>
        </w:tc>
        <w:tc>
          <w:tcPr>
            <w:tcW w:w="2126" w:type="dxa"/>
            <w:vAlign w:val="center"/>
          </w:tcPr>
          <w:p w:rsidR="005121EF" w:rsidRDefault="005121EF">
            <w:pPr>
              <w:pStyle w:val="4"/>
            </w:pPr>
          </w:p>
        </w:tc>
        <w:tc>
          <w:tcPr>
            <w:tcW w:w="4535" w:type="dxa"/>
            <w:vAlign w:val="center"/>
          </w:tcPr>
          <w:p w:rsidR="005121EF" w:rsidRDefault="00842E96">
            <w:pPr>
              <w:pStyle w:val="2"/>
            </w:pPr>
            <w:r>
              <w:t>二十八、债务付息支出</w:t>
            </w:r>
          </w:p>
        </w:tc>
        <w:tc>
          <w:tcPr>
            <w:tcW w:w="2126"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29</w:t>
            </w:r>
          </w:p>
        </w:tc>
        <w:tc>
          <w:tcPr>
            <w:tcW w:w="4535" w:type="dxa"/>
            <w:vAlign w:val="center"/>
          </w:tcPr>
          <w:p w:rsidR="005121EF" w:rsidRDefault="005121EF">
            <w:pPr>
              <w:pStyle w:val="2"/>
            </w:pPr>
          </w:p>
        </w:tc>
        <w:tc>
          <w:tcPr>
            <w:tcW w:w="2126" w:type="dxa"/>
            <w:vAlign w:val="center"/>
          </w:tcPr>
          <w:p w:rsidR="005121EF" w:rsidRDefault="005121EF">
            <w:pPr>
              <w:pStyle w:val="4"/>
            </w:pPr>
          </w:p>
        </w:tc>
        <w:tc>
          <w:tcPr>
            <w:tcW w:w="4535" w:type="dxa"/>
            <w:vAlign w:val="center"/>
          </w:tcPr>
          <w:p w:rsidR="005121EF" w:rsidRDefault="00842E96">
            <w:pPr>
              <w:pStyle w:val="2"/>
            </w:pPr>
            <w:r>
              <w:t>二十九、债务发行费用支出</w:t>
            </w:r>
          </w:p>
        </w:tc>
        <w:tc>
          <w:tcPr>
            <w:tcW w:w="2126"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30</w:t>
            </w:r>
          </w:p>
        </w:tc>
        <w:tc>
          <w:tcPr>
            <w:tcW w:w="4535" w:type="dxa"/>
            <w:vAlign w:val="center"/>
          </w:tcPr>
          <w:p w:rsidR="005121EF" w:rsidRDefault="005121EF">
            <w:pPr>
              <w:pStyle w:val="2"/>
            </w:pPr>
          </w:p>
        </w:tc>
        <w:tc>
          <w:tcPr>
            <w:tcW w:w="2126" w:type="dxa"/>
            <w:vAlign w:val="center"/>
          </w:tcPr>
          <w:p w:rsidR="005121EF" w:rsidRDefault="005121EF">
            <w:pPr>
              <w:pStyle w:val="4"/>
            </w:pPr>
          </w:p>
        </w:tc>
        <w:tc>
          <w:tcPr>
            <w:tcW w:w="4535" w:type="dxa"/>
            <w:vAlign w:val="center"/>
          </w:tcPr>
          <w:p w:rsidR="005121EF" w:rsidRDefault="00842E96">
            <w:pPr>
              <w:pStyle w:val="2"/>
            </w:pPr>
            <w:r>
              <w:t>三十、抗疫特别国债安排的支出</w:t>
            </w:r>
          </w:p>
        </w:tc>
        <w:tc>
          <w:tcPr>
            <w:tcW w:w="2126"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31</w:t>
            </w:r>
          </w:p>
        </w:tc>
        <w:tc>
          <w:tcPr>
            <w:tcW w:w="4535" w:type="dxa"/>
            <w:vAlign w:val="center"/>
          </w:tcPr>
          <w:p w:rsidR="005121EF" w:rsidRDefault="00842E96">
            <w:pPr>
              <w:pStyle w:val="6"/>
            </w:pPr>
            <w:r>
              <w:t>本年收入合计</w:t>
            </w:r>
          </w:p>
        </w:tc>
        <w:tc>
          <w:tcPr>
            <w:tcW w:w="2126" w:type="dxa"/>
            <w:vAlign w:val="center"/>
          </w:tcPr>
          <w:p w:rsidR="005121EF" w:rsidRDefault="00842E96">
            <w:pPr>
              <w:pStyle w:val="7"/>
            </w:pPr>
            <w:r>
              <w:t>9996.00</w:t>
            </w:r>
          </w:p>
        </w:tc>
        <w:tc>
          <w:tcPr>
            <w:tcW w:w="4535" w:type="dxa"/>
            <w:vAlign w:val="center"/>
          </w:tcPr>
          <w:p w:rsidR="005121EF" w:rsidRDefault="00842E96">
            <w:pPr>
              <w:pStyle w:val="6"/>
            </w:pPr>
            <w:r>
              <w:t>本年支出合计</w:t>
            </w:r>
          </w:p>
        </w:tc>
        <w:tc>
          <w:tcPr>
            <w:tcW w:w="2126" w:type="dxa"/>
            <w:vAlign w:val="center"/>
          </w:tcPr>
          <w:p w:rsidR="005121EF" w:rsidRDefault="00842E96">
            <w:pPr>
              <w:pStyle w:val="7"/>
            </w:pPr>
            <w:r>
              <w:t>9996.00</w:t>
            </w:r>
          </w:p>
        </w:tc>
      </w:tr>
      <w:tr w:rsidR="005121EF">
        <w:trPr>
          <w:trHeight w:val="369"/>
          <w:jc w:val="center"/>
        </w:trPr>
        <w:tc>
          <w:tcPr>
            <w:tcW w:w="850" w:type="dxa"/>
            <w:vAlign w:val="center"/>
          </w:tcPr>
          <w:p w:rsidR="005121EF" w:rsidRDefault="00842E96">
            <w:pPr>
              <w:pStyle w:val="3"/>
            </w:pPr>
            <w:r>
              <w:t>32</w:t>
            </w:r>
          </w:p>
        </w:tc>
        <w:tc>
          <w:tcPr>
            <w:tcW w:w="4535" w:type="dxa"/>
            <w:vAlign w:val="center"/>
          </w:tcPr>
          <w:p w:rsidR="005121EF" w:rsidRDefault="00842E96">
            <w:pPr>
              <w:pStyle w:val="2"/>
            </w:pPr>
            <w:r>
              <w:t>上年结转结余</w:t>
            </w:r>
          </w:p>
        </w:tc>
        <w:tc>
          <w:tcPr>
            <w:tcW w:w="2126" w:type="dxa"/>
            <w:vAlign w:val="center"/>
          </w:tcPr>
          <w:p w:rsidR="005121EF" w:rsidRDefault="005121EF">
            <w:pPr>
              <w:pStyle w:val="4"/>
            </w:pPr>
          </w:p>
        </w:tc>
        <w:tc>
          <w:tcPr>
            <w:tcW w:w="4535" w:type="dxa"/>
            <w:vAlign w:val="center"/>
          </w:tcPr>
          <w:p w:rsidR="005121EF" w:rsidRDefault="00842E96">
            <w:pPr>
              <w:pStyle w:val="2"/>
            </w:pPr>
            <w:r>
              <w:t>年终结转结余</w:t>
            </w:r>
          </w:p>
        </w:tc>
        <w:tc>
          <w:tcPr>
            <w:tcW w:w="2126"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33</w:t>
            </w:r>
          </w:p>
        </w:tc>
        <w:tc>
          <w:tcPr>
            <w:tcW w:w="4535" w:type="dxa"/>
            <w:vAlign w:val="center"/>
          </w:tcPr>
          <w:p w:rsidR="005121EF" w:rsidRDefault="00842E96">
            <w:pPr>
              <w:pStyle w:val="6"/>
            </w:pPr>
            <w:r>
              <w:t>收入总计</w:t>
            </w:r>
          </w:p>
        </w:tc>
        <w:tc>
          <w:tcPr>
            <w:tcW w:w="2126" w:type="dxa"/>
            <w:vAlign w:val="center"/>
          </w:tcPr>
          <w:p w:rsidR="005121EF" w:rsidRDefault="00842E96">
            <w:pPr>
              <w:pStyle w:val="7"/>
            </w:pPr>
            <w:r>
              <w:t>9996.00</w:t>
            </w:r>
          </w:p>
        </w:tc>
        <w:tc>
          <w:tcPr>
            <w:tcW w:w="4535" w:type="dxa"/>
            <w:vAlign w:val="center"/>
          </w:tcPr>
          <w:p w:rsidR="005121EF" w:rsidRDefault="00842E96">
            <w:pPr>
              <w:pStyle w:val="6"/>
            </w:pPr>
            <w:r>
              <w:t>支出总计</w:t>
            </w:r>
          </w:p>
        </w:tc>
        <w:tc>
          <w:tcPr>
            <w:tcW w:w="2126" w:type="dxa"/>
            <w:vAlign w:val="center"/>
          </w:tcPr>
          <w:p w:rsidR="005121EF" w:rsidRDefault="00842E96">
            <w:pPr>
              <w:pStyle w:val="7"/>
            </w:pPr>
            <w:r>
              <w:t>9996.00</w:t>
            </w:r>
          </w:p>
        </w:tc>
      </w:tr>
    </w:tbl>
    <w:p w:rsidR="005121EF" w:rsidRDefault="005121EF">
      <w:pPr>
        <w:sectPr w:rsidR="005121EF">
          <w:footerReference w:type="even" r:id="rId51"/>
          <w:footerReference w:type="default" r:id="rId52"/>
          <w:pgSz w:w="16840" w:h="11900" w:orient="landscape"/>
          <w:pgMar w:top="1361" w:right="1020" w:bottom="1134" w:left="1020" w:header="720" w:footer="720" w:gutter="0"/>
          <w:cols w:space="720"/>
        </w:sectPr>
      </w:pPr>
    </w:p>
    <w:p w:rsidR="005121EF" w:rsidRDefault="00842E96">
      <w:pPr>
        <w:jc w:val="center"/>
        <w:outlineLvl w:val="4"/>
      </w:pPr>
      <w:r>
        <w:rPr>
          <w:rFonts w:ascii="方正小标宋_GBK" w:eastAsia="方正小标宋_GBK" w:hAnsi="方正小标宋_GBK" w:cs="方正小标宋_GBK"/>
          <w:color w:val="000000"/>
          <w:sz w:val="36"/>
        </w:rPr>
        <w:lastRenderedPageBreak/>
        <w:t>单位预算收入总表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680"/>
        <w:gridCol w:w="992"/>
        <w:gridCol w:w="1559"/>
        <w:gridCol w:w="1134"/>
        <w:gridCol w:w="1134"/>
        <w:gridCol w:w="1134"/>
        <w:gridCol w:w="1134"/>
        <w:gridCol w:w="1134"/>
        <w:gridCol w:w="1134"/>
        <w:gridCol w:w="1134"/>
        <w:gridCol w:w="1134"/>
        <w:gridCol w:w="1134"/>
        <w:gridCol w:w="1134"/>
      </w:tblGrid>
      <w:tr w:rsidR="00A35BEA" w:rsidTr="00A35BEA">
        <w:trPr>
          <w:trHeight w:val="369"/>
          <w:tblHeader/>
          <w:jc w:val="center"/>
        </w:trPr>
        <w:tc>
          <w:tcPr>
            <w:tcW w:w="5499" w:type="dxa"/>
            <w:gridSpan w:val="5"/>
            <w:tcBorders>
              <w:top w:val="single" w:sz="6" w:space="0" w:color="FFFFFF"/>
              <w:left w:val="single" w:sz="6" w:space="0" w:color="FFFFFF"/>
              <w:right w:val="single" w:sz="6" w:space="0" w:color="FFFFFF"/>
            </w:tcBorders>
            <w:vAlign w:val="center"/>
          </w:tcPr>
          <w:p w:rsidR="005121EF" w:rsidRDefault="00842E96">
            <w:pPr>
              <w:pStyle w:val="20"/>
            </w:pPr>
            <w:r>
              <w:t>451202002唐山市公安交通警察支队</w:t>
            </w:r>
          </w:p>
        </w:tc>
        <w:tc>
          <w:tcPr>
            <w:tcW w:w="3402" w:type="dxa"/>
            <w:gridSpan w:val="3"/>
            <w:tcBorders>
              <w:top w:val="single" w:sz="6" w:space="0" w:color="FFFFFF"/>
              <w:left w:val="single" w:sz="6" w:space="0" w:color="FFFFFF"/>
              <w:right w:val="single" w:sz="6" w:space="0" w:color="FFFFFF"/>
            </w:tcBorders>
            <w:vAlign w:val="center"/>
          </w:tcPr>
          <w:p w:rsidR="005121EF" w:rsidRDefault="00842E96">
            <w:pPr>
              <w:pStyle w:val="21"/>
            </w:pPr>
            <w:r>
              <w:t>预算年度：2022</w:t>
            </w:r>
          </w:p>
        </w:tc>
        <w:tc>
          <w:tcPr>
            <w:tcW w:w="5669" w:type="dxa"/>
            <w:gridSpan w:val="5"/>
            <w:tcBorders>
              <w:top w:val="single" w:sz="6" w:space="0" w:color="FFFFFF"/>
              <w:left w:val="single" w:sz="6" w:space="0" w:color="FFFFFF"/>
              <w:right w:val="single" w:sz="6" w:space="0" w:color="FFFFFF"/>
            </w:tcBorders>
            <w:vAlign w:val="center"/>
          </w:tcPr>
          <w:p w:rsidR="005121EF" w:rsidRDefault="00842E96">
            <w:pPr>
              <w:pStyle w:val="22"/>
            </w:pPr>
            <w:r>
              <w:t>单位：万元</w:t>
            </w:r>
          </w:p>
        </w:tc>
      </w:tr>
      <w:tr w:rsidR="00A35BEA" w:rsidTr="00A35BEA">
        <w:trPr>
          <w:trHeight w:val="369"/>
          <w:tblHeader/>
          <w:jc w:val="center"/>
        </w:trPr>
        <w:tc>
          <w:tcPr>
            <w:tcW w:w="680" w:type="dxa"/>
            <w:vMerge w:val="restart"/>
            <w:vAlign w:val="center"/>
          </w:tcPr>
          <w:p w:rsidR="005121EF" w:rsidRDefault="00842E96">
            <w:pPr>
              <w:pStyle w:val="1"/>
            </w:pPr>
            <w:r>
              <w:t>序号</w:t>
            </w:r>
          </w:p>
        </w:tc>
        <w:tc>
          <w:tcPr>
            <w:tcW w:w="2551" w:type="dxa"/>
            <w:gridSpan w:val="2"/>
            <w:vAlign w:val="center"/>
          </w:tcPr>
          <w:p w:rsidR="005121EF" w:rsidRDefault="00842E96">
            <w:pPr>
              <w:pStyle w:val="1"/>
            </w:pPr>
            <w:r>
              <w:t>功能分类科目</w:t>
            </w:r>
          </w:p>
        </w:tc>
        <w:tc>
          <w:tcPr>
            <w:tcW w:w="1134" w:type="dxa"/>
            <w:vMerge w:val="restart"/>
            <w:vAlign w:val="center"/>
          </w:tcPr>
          <w:p w:rsidR="005121EF" w:rsidRDefault="00842E96">
            <w:pPr>
              <w:pStyle w:val="1"/>
            </w:pPr>
            <w:r>
              <w:t>合计</w:t>
            </w:r>
          </w:p>
        </w:tc>
        <w:tc>
          <w:tcPr>
            <w:tcW w:w="9071" w:type="dxa"/>
            <w:gridSpan w:val="8"/>
            <w:vAlign w:val="center"/>
          </w:tcPr>
          <w:p w:rsidR="005121EF" w:rsidRDefault="00842E96">
            <w:pPr>
              <w:pStyle w:val="1"/>
            </w:pPr>
            <w:r>
              <w:t>本年收入</w:t>
            </w:r>
          </w:p>
        </w:tc>
        <w:tc>
          <w:tcPr>
            <w:tcW w:w="1134" w:type="dxa"/>
            <w:vMerge w:val="restart"/>
            <w:vAlign w:val="center"/>
          </w:tcPr>
          <w:p w:rsidR="005121EF" w:rsidRDefault="00842E96">
            <w:pPr>
              <w:pStyle w:val="1"/>
            </w:pPr>
            <w:r>
              <w:t>上年结转</w:t>
            </w:r>
          </w:p>
        </w:tc>
      </w:tr>
      <w:tr w:rsidR="005121EF">
        <w:trPr>
          <w:trHeight w:val="369"/>
          <w:tblHeader/>
          <w:jc w:val="center"/>
        </w:trPr>
        <w:tc>
          <w:tcPr>
            <w:tcW w:w="680" w:type="dxa"/>
            <w:vMerge/>
          </w:tcPr>
          <w:p w:rsidR="005121EF" w:rsidRDefault="005121EF"/>
        </w:tc>
        <w:tc>
          <w:tcPr>
            <w:tcW w:w="992" w:type="dxa"/>
            <w:vAlign w:val="center"/>
          </w:tcPr>
          <w:p w:rsidR="005121EF" w:rsidRDefault="00842E96">
            <w:pPr>
              <w:pStyle w:val="1"/>
            </w:pPr>
            <w:r>
              <w:t>科目    编码</w:t>
            </w:r>
          </w:p>
        </w:tc>
        <w:tc>
          <w:tcPr>
            <w:tcW w:w="1559" w:type="dxa"/>
            <w:vAlign w:val="center"/>
          </w:tcPr>
          <w:p w:rsidR="005121EF" w:rsidRDefault="00842E96">
            <w:pPr>
              <w:pStyle w:val="1"/>
            </w:pPr>
            <w:r>
              <w:t>科目名称</w:t>
            </w:r>
          </w:p>
        </w:tc>
        <w:tc>
          <w:tcPr>
            <w:tcW w:w="1134" w:type="dxa"/>
            <w:vMerge/>
          </w:tcPr>
          <w:p w:rsidR="005121EF" w:rsidRDefault="005121EF"/>
        </w:tc>
        <w:tc>
          <w:tcPr>
            <w:tcW w:w="1134" w:type="dxa"/>
            <w:vAlign w:val="center"/>
          </w:tcPr>
          <w:p w:rsidR="005121EF" w:rsidRDefault="00842E96">
            <w:pPr>
              <w:pStyle w:val="1"/>
            </w:pPr>
            <w:r>
              <w:t>小计</w:t>
            </w:r>
          </w:p>
        </w:tc>
        <w:tc>
          <w:tcPr>
            <w:tcW w:w="1134" w:type="dxa"/>
            <w:vAlign w:val="center"/>
          </w:tcPr>
          <w:p w:rsidR="005121EF" w:rsidRDefault="00842E96">
            <w:pPr>
              <w:pStyle w:val="1"/>
            </w:pPr>
            <w:r>
              <w:t>财政拨款 收入</w:t>
            </w:r>
          </w:p>
        </w:tc>
        <w:tc>
          <w:tcPr>
            <w:tcW w:w="1134" w:type="dxa"/>
            <w:vAlign w:val="center"/>
          </w:tcPr>
          <w:p w:rsidR="005121EF" w:rsidRDefault="00842E96">
            <w:pPr>
              <w:pStyle w:val="1"/>
            </w:pPr>
            <w:r>
              <w:t>财政专户 收入</w:t>
            </w:r>
          </w:p>
        </w:tc>
        <w:tc>
          <w:tcPr>
            <w:tcW w:w="1134" w:type="dxa"/>
            <w:vAlign w:val="center"/>
          </w:tcPr>
          <w:p w:rsidR="005121EF" w:rsidRDefault="00842E96">
            <w:pPr>
              <w:pStyle w:val="1"/>
            </w:pPr>
            <w:r>
              <w:t>事业收入</w:t>
            </w:r>
          </w:p>
        </w:tc>
        <w:tc>
          <w:tcPr>
            <w:tcW w:w="1134" w:type="dxa"/>
            <w:vAlign w:val="center"/>
          </w:tcPr>
          <w:p w:rsidR="005121EF" w:rsidRDefault="00842E96">
            <w:pPr>
              <w:pStyle w:val="1"/>
            </w:pPr>
            <w:r>
              <w:t>经营收入</w:t>
            </w:r>
          </w:p>
        </w:tc>
        <w:tc>
          <w:tcPr>
            <w:tcW w:w="1134" w:type="dxa"/>
            <w:vAlign w:val="center"/>
          </w:tcPr>
          <w:p w:rsidR="005121EF" w:rsidRDefault="00842E96">
            <w:pPr>
              <w:pStyle w:val="1"/>
            </w:pPr>
            <w:r>
              <w:t>上级补助收入</w:t>
            </w:r>
          </w:p>
        </w:tc>
        <w:tc>
          <w:tcPr>
            <w:tcW w:w="1134" w:type="dxa"/>
            <w:vAlign w:val="center"/>
          </w:tcPr>
          <w:p w:rsidR="005121EF" w:rsidRDefault="00842E96">
            <w:pPr>
              <w:pStyle w:val="1"/>
            </w:pPr>
            <w:r>
              <w:t>附属单位上缴收入</w:t>
            </w:r>
          </w:p>
        </w:tc>
        <w:tc>
          <w:tcPr>
            <w:tcW w:w="1134" w:type="dxa"/>
            <w:vAlign w:val="center"/>
          </w:tcPr>
          <w:p w:rsidR="005121EF" w:rsidRDefault="00842E96">
            <w:pPr>
              <w:pStyle w:val="1"/>
            </w:pPr>
            <w:r>
              <w:t>其他收入</w:t>
            </w:r>
          </w:p>
        </w:tc>
        <w:tc>
          <w:tcPr>
            <w:tcW w:w="1134" w:type="dxa"/>
            <w:vMerge/>
          </w:tcPr>
          <w:p w:rsidR="005121EF" w:rsidRDefault="005121EF"/>
        </w:tc>
      </w:tr>
      <w:tr w:rsidR="005121EF">
        <w:trPr>
          <w:trHeight w:val="369"/>
          <w:tblHeader/>
          <w:jc w:val="center"/>
        </w:trPr>
        <w:tc>
          <w:tcPr>
            <w:tcW w:w="680" w:type="dxa"/>
            <w:vAlign w:val="center"/>
          </w:tcPr>
          <w:p w:rsidR="005121EF" w:rsidRDefault="00842E96">
            <w:pPr>
              <w:pStyle w:val="1"/>
            </w:pPr>
            <w:r>
              <w:t>栏次</w:t>
            </w:r>
          </w:p>
        </w:tc>
        <w:tc>
          <w:tcPr>
            <w:tcW w:w="992" w:type="dxa"/>
            <w:vAlign w:val="center"/>
          </w:tcPr>
          <w:p w:rsidR="005121EF" w:rsidRDefault="00842E96">
            <w:pPr>
              <w:pStyle w:val="1"/>
            </w:pPr>
            <w:r>
              <w:t>1</w:t>
            </w:r>
          </w:p>
        </w:tc>
        <w:tc>
          <w:tcPr>
            <w:tcW w:w="1559" w:type="dxa"/>
            <w:vAlign w:val="center"/>
          </w:tcPr>
          <w:p w:rsidR="005121EF" w:rsidRDefault="00842E96">
            <w:pPr>
              <w:pStyle w:val="1"/>
            </w:pPr>
            <w:r>
              <w:t>2</w:t>
            </w:r>
          </w:p>
        </w:tc>
        <w:tc>
          <w:tcPr>
            <w:tcW w:w="1134" w:type="dxa"/>
            <w:vAlign w:val="center"/>
          </w:tcPr>
          <w:p w:rsidR="005121EF" w:rsidRDefault="00842E96">
            <w:pPr>
              <w:pStyle w:val="1"/>
            </w:pPr>
            <w:r>
              <w:t>3</w:t>
            </w:r>
          </w:p>
        </w:tc>
        <w:tc>
          <w:tcPr>
            <w:tcW w:w="1134" w:type="dxa"/>
            <w:vAlign w:val="center"/>
          </w:tcPr>
          <w:p w:rsidR="005121EF" w:rsidRDefault="00842E96">
            <w:pPr>
              <w:pStyle w:val="1"/>
            </w:pPr>
            <w:r>
              <w:t>4</w:t>
            </w:r>
          </w:p>
        </w:tc>
        <w:tc>
          <w:tcPr>
            <w:tcW w:w="1134" w:type="dxa"/>
            <w:vAlign w:val="center"/>
          </w:tcPr>
          <w:p w:rsidR="005121EF" w:rsidRDefault="00842E96">
            <w:pPr>
              <w:pStyle w:val="1"/>
            </w:pPr>
            <w:r>
              <w:t>5</w:t>
            </w:r>
          </w:p>
        </w:tc>
        <w:tc>
          <w:tcPr>
            <w:tcW w:w="1134" w:type="dxa"/>
            <w:vAlign w:val="center"/>
          </w:tcPr>
          <w:p w:rsidR="005121EF" w:rsidRDefault="00842E96">
            <w:pPr>
              <w:pStyle w:val="1"/>
            </w:pPr>
            <w:r>
              <w:t>6</w:t>
            </w:r>
          </w:p>
        </w:tc>
        <w:tc>
          <w:tcPr>
            <w:tcW w:w="1134" w:type="dxa"/>
            <w:vAlign w:val="center"/>
          </w:tcPr>
          <w:p w:rsidR="005121EF" w:rsidRDefault="00842E96">
            <w:pPr>
              <w:pStyle w:val="1"/>
            </w:pPr>
            <w:r>
              <w:t>7</w:t>
            </w:r>
          </w:p>
        </w:tc>
        <w:tc>
          <w:tcPr>
            <w:tcW w:w="1134" w:type="dxa"/>
            <w:vAlign w:val="center"/>
          </w:tcPr>
          <w:p w:rsidR="005121EF" w:rsidRDefault="00842E96">
            <w:pPr>
              <w:pStyle w:val="1"/>
            </w:pPr>
            <w:r>
              <w:t>8</w:t>
            </w:r>
          </w:p>
        </w:tc>
        <w:tc>
          <w:tcPr>
            <w:tcW w:w="1134" w:type="dxa"/>
            <w:vAlign w:val="center"/>
          </w:tcPr>
          <w:p w:rsidR="005121EF" w:rsidRDefault="00842E96">
            <w:pPr>
              <w:pStyle w:val="1"/>
            </w:pPr>
            <w:r>
              <w:t>9</w:t>
            </w:r>
          </w:p>
        </w:tc>
        <w:tc>
          <w:tcPr>
            <w:tcW w:w="1134" w:type="dxa"/>
            <w:vAlign w:val="center"/>
          </w:tcPr>
          <w:p w:rsidR="005121EF" w:rsidRDefault="00842E96">
            <w:pPr>
              <w:pStyle w:val="1"/>
            </w:pPr>
            <w:r>
              <w:t>10</w:t>
            </w:r>
          </w:p>
        </w:tc>
        <w:tc>
          <w:tcPr>
            <w:tcW w:w="1134" w:type="dxa"/>
            <w:vAlign w:val="center"/>
          </w:tcPr>
          <w:p w:rsidR="005121EF" w:rsidRDefault="00842E96">
            <w:pPr>
              <w:pStyle w:val="1"/>
            </w:pPr>
            <w:r>
              <w:t>11</w:t>
            </w:r>
          </w:p>
        </w:tc>
        <w:tc>
          <w:tcPr>
            <w:tcW w:w="1134" w:type="dxa"/>
            <w:vAlign w:val="center"/>
          </w:tcPr>
          <w:p w:rsidR="005121EF" w:rsidRDefault="00842E96">
            <w:pPr>
              <w:pStyle w:val="1"/>
            </w:pPr>
            <w:r>
              <w:t>12</w:t>
            </w:r>
          </w:p>
        </w:tc>
      </w:tr>
      <w:tr w:rsidR="005121EF">
        <w:trPr>
          <w:trHeight w:val="369"/>
          <w:jc w:val="center"/>
        </w:trPr>
        <w:tc>
          <w:tcPr>
            <w:tcW w:w="680" w:type="dxa"/>
            <w:vAlign w:val="center"/>
          </w:tcPr>
          <w:p w:rsidR="005121EF" w:rsidRDefault="00842E96">
            <w:pPr>
              <w:pStyle w:val="3"/>
            </w:pPr>
            <w:r>
              <w:t>1</w:t>
            </w:r>
          </w:p>
        </w:tc>
        <w:tc>
          <w:tcPr>
            <w:tcW w:w="992" w:type="dxa"/>
            <w:vAlign w:val="center"/>
          </w:tcPr>
          <w:p w:rsidR="005121EF" w:rsidRDefault="005121EF">
            <w:pPr>
              <w:pStyle w:val="5"/>
            </w:pPr>
          </w:p>
        </w:tc>
        <w:tc>
          <w:tcPr>
            <w:tcW w:w="1559" w:type="dxa"/>
            <w:vAlign w:val="center"/>
          </w:tcPr>
          <w:p w:rsidR="005121EF" w:rsidRDefault="00842E96">
            <w:pPr>
              <w:pStyle w:val="6"/>
            </w:pPr>
            <w:r>
              <w:t>合计</w:t>
            </w:r>
          </w:p>
        </w:tc>
        <w:tc>
          <w:tcPr>
            <w:tcW w:w="1134" w:type="dxa"/>
            <w:vAlign w:val="center"/>
          </w:tcPr>
          <w:p w:rsidR="005121EF" w:rsidRDefault="00842E96">
            <w:pPr>
              <w:pStyle w:val="7"/>
            </w:pPr>
            <w:r>
              <w:t>9996.00</w:t>
            </w:r>
          </w:p>
        </w:tc>
        <w:tc>
          <w:tcPr>
            <w:tcW w:w="1134" w:type="dxa"/>
            <w:vAlign w:val="center"/>
          </w:tcPr>
          <w:p w:rsidR="005121EF" w:rsidRDefault="00842E96">
            <w:pPr>
              <w:pStyle w:val="7"/>
            </w:pPr>
            <w:r>
              <w:t>9996.00</w:t>
            </w:r>
          </w:p>
        </w:tc>
        <w:tc>
          <w:tcPr>
            <w:tcW w:w="1134" w:type="dxa"/>
            <w:vAlign w:val="center"/>
          </w:tcPr>
          <w:p w:rsidR="005121EF" w:rsidRDefault="00842E96">
            <w:pPr>
              <w:pStyle w:val="7"/>
            </w:pPr>
            <w:r>
              <w:t>9996.00</w:t>
            </w:r>
          </w:p>
        </w:tc>
        <w:tc>
          <w:tcPr>
            <w:tcW w:w="1134" w:type="dxa"/>
            <w:vAlign w:val="center"/>
          </w:tcPr>
          <w:p w:rsidR="005121EF" w:rsidRDefault="005121EF">
            <w:pPr>
              <w:pStyle w:val="7"/>
            </w:pPr>
          </w:p>
        </w:tc>
        <w:tc>
          <w:tcPr>
            <w:tcW w:w="1134" w:type="dxa"/>
            <w:vAlign w:val="center"/>
          </w:tcPr>
          <w:p w:rsidR="005121EF" w:rsidRDefault="005121EF">
            <w:pPr>
              <w:pStyle w:val="7"/>
            </w:pPr>
          </w:p>
        </w:tc>
        <w:tc>
          <w:tcPr>
            <w:tcW w:w="1134" w:type="dxa"/>
            <w:vAlign w:val="center"/>
          </w:tcPr>
          <w:p w:rsidR="005121EF" w:rsidRDefault="005121EF">
            <w:pPr>
              <w:pStyle w:val="7"/>
            </w:pPr>
          </w:p>
        </w:tc>
        <w:tc>
          <w:tcPr>
            <w:tcW w:w="1134" w:type="dxa"/>
            <w:vAlign w:val="center"/>
          </w:tcPr>
          <w:p w:rsidR="005121EF" w:rsidRDefault="005121EF">
            <w:pPr>
              <w:pStyle w:val="7"/>
            </w:pPr>
          </w:p>
        </w:tc>
        <w:tc>
          <w:tcPr>
            <w:tcW w:w="1134" w:type="dxa"/>
            <w:vAlign w:val="center"/>
          </w:tcPr>
          <w:p w:rsidR="005121EF" w:rsidRDefault="005121EF">
            <w:pPr>
              <w:pStyle w:val="7"/>
            </w:pPr>
          </w:p>
        </w:tc>
        <w:tc>
          <w:tcPr>
            <w:tcW w:w="1134" w:type="dxa"/>
            <w:vAlign w:val="center"/>
          </w:tcPr>
          <w:p w:rsidR="005121EF" w:rsidRDefault="005121EF">
            <w:pPr>
              <w:pStyle w:val="7"/>
            </w:pPr>
          </w:p>
        </w:tc>
        <w:tc>
          <w:tcPr>
            <w:tcW w:w="1134" w:type="dxa"/>
            <w:vAlign w:val="center"/>
          </w:tcPr>
          <w:p w:rsidR="005121EF" w:rsidRDefault="005121EF">
            <w:pPr>
              <w:pStyle w:val="7"/>
            </w:pPr>
          </w:p>
        </w:tc>
      </w:tr>
      <w:tr w:rsidR="005121EF">
        <w:trPr>
          <w:trHeight w:val="369"/>
          <w:jc w:val="center"/>
        </w:trPr>
        <w:tc>
          <w:tcPr>
            <w:tcW w:w="680" w:type="dxa"/>
            <w:vAlign w:val="center"/>
          </w:tcPr>
          <w:p w:rsidR="005121EF" w:rsidRDefault="00842E96">
            <w:pPr>
              <w:pStyle w:val="3"/>
            </w:pPr>
            <w:r>
              <w:t>2</w:t>
            </w:r>
          </w:p>
        </w:tc>
        <w:tc>
          <w:tcPr>
            <w:tcW w:w="992" w:type="dxa"/>
            <w:vAlign w:val="center"/>
          </w:tcPr>
          <w:p w:rsidR="005121EF" w:rsidRDefault="00842E96">
            <w:pPr>
              <w:pStyle w:val="2"/>
            </w:pPr>
            <w:r>
              <w:t>204</w:t>
            </w:r>
          </w:p>
        </w:tc>
        <w:tc>
          <w:tcPr>
            <w:tcW w:w="1559" w:type="dxa"/>
            <w:vAlign w:val="center"/>
          </w:tcPr>
          <w:p w:rsidR="005121EF" w:rsidRDefault="00842E96">
            <w:pPr>
              <w:pStyle w:val="2"/>
            </w:pPr>
            <w:r>
              <w:t>公共安全支出</w:t>
            </w:r>
          </w:p>
        </w:tc>
        <w:tc>
          <w:tcPr>
            <w:tcW w:w="1134" w:type="dxa"/>
            <w:vAlign w:val="center"/>
          </w:tcPr>
          <w:p w:rsidR="005121EF" w:rsidRDefault="00842E96">
            <w:pPr>
              <w:pStyle w:val="4"/>
            </w:pPr>
            <w:r>
              <w:t>9996.00</w:t>
            </w:r>
          </w:p>
        </w:tc>
        <w:tc>
          <w:tcPr>
            <w:tcW w:w="1134" w:type="dxa"/>
            <w:vAlign w:val="center"/>
          </w:tcPr>
          <w:p w:rsidR="005121EF" w:rsidRDefault="00842E96">
            <w:pPr>
              <w:pStyle w:val="4"/>
            </w:pPr>
            <w:r>
              <w:t>9996.00</w:t>
            </w:r>
          </w:p>
        </w:tc>
        <w:tc>
          <w:tcPr>
            <w:tcW w:w="1134" w:type="dxa"/>
            <w:vAlign w:val="center"/>
          </w:tcPr>
          <w:p w:rsidR="005121EF" w:rsidRDefault="00842E96">
            <w:pPr>
              <w:pStyle w:val="4"/>
            </w:pPr>
            <w:r>
              <w:t>9996.00</w:t>
            </w:r>
          </w:p>
        </w:tc>
        <w:tc>
          <w:tcPr>
            <w:tcW w:w="1134" w:type="dxa"/>
            <w:vAlign w:val="center"/>
          </w:tcPr>
          <w:p w:rsidR="005121EF" w:rsidRDefault="005121EF">
            <w:pPr>
              <w:pStyle w:val="4"/>
            </w:pPr>
          </w:p>
        </w:tc>
        <w:tc>
          <w:tcPr>
            <w:tcW w:w="1134" w:type="dxa"/>
            <w:vAlign w:val="center"/>
          </w:tcPr>
          <w:p w:rsidR="005121EF" w:rsidRDefault="005121EF">
            <w:pPr>
              <w:pStyle w:val="4"/>
            </w:pPr>
          </w:p>
        </w:tc>
        <w:tc>
          <w:tcPr>
            <w:tcW w:w="1134" w:type="dxa"/>
            <w:vAlign w:val="center"/>
          </w:tcPr>
          <w:p w:rsidR="005121EF" w:rsidRDefault="005121EF">
            <w:pPr>
              <w:pStyle w:val="4"/>
            </w:pPr>
          </w:p>
        </w:tc>
        <w:tc>
          <w:tcPr>
            <w:tcW w:w="1134" w:type="dxa"/>
            <w:vAlign w:val="center"/>
          </w:tcPr>
          <w:p w:rsidR="005121EF" w:rsidRDefault="005121EF">
            <w:pPr>
              <w:pStyle w:val="4"/>
            </w:pPr>
          </w:p>
        </w:tc>
        <w:tc>
          <w:tcPr>
            <w:tcW w:w="1134" w:type="dxa"/>
            <w:vAlign w:val="center"/>
          </w:tcPr>
          <w:p w:rsidR="005121EF" w:rsidRDefault="005121EF">
            <w:pPr>
              <w:pStyle w:val="4"/>
            </w:pPr>
          </w:p>
        </w:tc>
        <w:tc>
          <w:tcPr>
            <w:tcW w:w="1134" w:type="dxa"/>
            <w:vAlign w:val="center"/>
          </w:tcPr>
          <w:p w:rsidR="005121EF" w:rsidRDefault="005121EF">
            <w:pPr>
              <w:pStyle w:val="4"/>
            </w:pPr>
          </w:p>
        </w:tc>
        <w:tc>
          <w:tcPr>
            <w:tcW w:w="1134" w:type="dxa"/>
            <w:vAlign w:val="center"/>
          </w:tcPr>
          <w:p w:rsidR="005121EF" w:rsidRDefault="005121EF">
            <w:pPr>
              <w:pStyle w:val="4"/>
            </w:pPr>
          </w:p>
        </w:tc>
      </w:tr>
      <w:tr w:rsidR="005121EF">
        <w:trPr>
          <w:trHeight w:val="369"/>
          <w:jc w:val="center"/>
        </w:trPr>
        <w:tc>
          <w:tcPr>
            <w:tcW w:w="680" w:type="dxa"/>
            <w:vAlign w:val="center"/>
          </w:tcPr>
          <w:p w:rsidR="005121EF" w:rsidRDefault="00842E96">
            <w:pPr>
              <w:pStyle w:val="3"/>
            </w:pPr>
            <w:r>
              <w:t>3</w:t>
            </w:r>
          </w:p>
        </w:tc>
        <w:tc>
          <w:tcPr>
            <w:tcW w:w="992" w:type="dxa"/>
            <w:vAlign w:val="center"/>
          </w:tcPr>
          <w:p w:rsidR="005121EF" w:rsidRDefault="00842E96">
            <w:pPr>
              <w:pStyle w:val="2"/>
            </w:pPr>
            <w:r>
              <w:t>20402</w:t>
            </w:r>
          </w:p>
        </w:tc>
        <w:tc>
          <w:tcPr>
            <w:tcW w:w="1559" w:type="dxa"/>
            <w:vAlign w:val="center"/>
          </w:tcPr>
          <w:p w:rsidR="005121EF" w:rsidRDefault="00842E96">
            <w:pPr>
              <w:pStyle w:val="2"/>
            </w:pPr>
            <w:r>
              <w:t>公安</w:t>
            </w:r>
          </w:p>
        </w:tc>
        <w:tc>
          <w:tcPr>
            <w:tcW w:w="1134" w:type="dxa"/>
            <w:vAlign w:val="center"/>
          </w:tcPr>
          <w:p w:rsidR="005121EF" w:rsidRDefault="00842E96">
            <w:pPr>
              <w:pStyle w:val="4"/>
            </w:pPr>
            <w:r>
              <w:t>9996.00</w:t>
            </w:r>
          </w:p>
        </w:tc>
        <w:tc>
          <w:tcPr>
            <w:tcW w:w="1134" w:type="dxa"/>
            <w:vAlign w:val="center"/>
          </w:tcPr>
          <w:p w:rsidR="005121EF" w:rsidRDefault="00842E96">
            <w:pPr>
              <w:pStyle w:val="4"/>
            </w:pPr>
            <w:r>
              <w:t>9996.00</w:t>
            </w:r>
          </w:p>
        </w:tc>
        <w:tc>
          <w:tcPr>
            <w:tcW w:w="1134" w:type="dxa"/>
            <w:vAlign w:val="center"/>
          </w:tcPr>
          <w:p w:rsidR="005121EF" w:rsidRDefault="00842E96">
            <w:pPr>
              <w:pStyle w:val="4"/>
            </w:pPr>
            <w:r>
              <w:t>9996.00</w:t>
            </w:r>
          </w:p>
        </w:tc>
        <w:tc>
          <w:tcPr>
            <w:tcW w:w="1134" w:type="dxa"/>
            <w:vAlign w:val="center"/>
          </w:tcPr>
          <w:p w:rsidR="005121EF" w:rsidRDefault="005121EF">
            <w:pPr>
              <w:pStyle w:val="4"/>
            </w:pPr>
          </w:p>
        </w:tc>
        <w:tc>
          <w:tcPr>
            <w:tcW w:w="1134" w:type="dxa"/>
            <w:vAlign w:val="center"/>
          </w:tcPr>
          <w:p w:rsidR="005121EF" w:rsidRDefault="005121EF">
            <w:pPr>
              <w:pStyle w:val="4"/>
            </w:pPr>
          </w:p>
        </w:tc>
        <w:tc>
          <w:tcPr>
            <w:tcW w:w="1134" w:type="dxa"/>
            <w:vAlign w:val="center"/>
          </w:tcPr>
          <w:p w:rsidR="005121EF" w:rsidRDefault="005121EF">
            <w:pPr>
              <w:pStyle w:val="4"/>
            </w:pPr>
          </w:p>
        </w:tc>
        <w:tc>
          <w:tcPr>
            <w:tcW w:w="1134" w:type="dxa"/>
            <w:vAlign w:val="center"/>
          </w:tcPr>
          <w:p w:rsidR="005121EF" w:rsidRDefault="005121EF">
            <w:pPr>
              <w:pStyle w:val="4"/>
            </w:pPr>
          </w:p>
        </w:tc>
        <w:tc>
          <w:tcPr>
            <w:tcW w:w="1134" w:type="dxa"/>
            <w:vAlign w:val="center"/>
          </w:tcPr>
          <w:p w:rsidR="005121EF" w:rsidRDefault="005121EF">
            <w:pPr>
              <w:pStyle w:val="4"/>
            </w:pPr>
          </w:p>
        </w:tc>
        <w:tc>
          <w:tcPr>
            <w:tcW w:w="1134" w:type="dxa"/>
            <w:vAlign w:val="center"/>
          </w:tcPr>
          <w:p w:rsidR="005121EF" w:rsidRDefault="005121EF">
            <w:pPr>
              <w:pStyle w:val="4"/>
            </w:pPr>
          </w:p>
        </w:tc>
        <w:tc>
          <w:tcPr>
            <w:tcW w:w="1134" w:type="dxa"/>
            <w:vAlign w:val="center"/>
          </w:tcPr>
          <w:p w:rsidR="005121EF" w:rsidRDefault="005121EF">
            <w:pPr>
              <w:pStyle w:val="4"/>
            </w:pPr>
          </w:p>
        </w:tc>
      </w:tr>
      <w:tr w:rsidR="005121EF">
        <w:trPr>
          <w:trHeight w:val="369"/>
          <w:jc w:val="center"/>
        </w:trPr>
        <w:tc>
          <w:tcPr>
            <w:tcW w:w="680" w:type="dxa"/>
            <w:vAlign w:val="center"/>
          </w:tcPr>
          <w:p w:rsidR="005121EF" w:rsidRDefault="00842E96">
            <w:pPr>
              <w:pStyle w:val="3"/>
            </w:pPr>
            <w:r>
              <w:t>4</w:t>
            </w:r>
          </w:p>
        </w:tc>
        <w:tc>
          <w:tcPr>
            <w:tcW w:w="992" w:type="dxa"/>
            <w:vAlign w:val="center"/>
          </w:tcPr>
          <w:p w:rsidR="005121EF" w:rsidRDefault="00842E96">
            <w:pPr>
              <w:pStyle w:val="2"/>
            </w:pPr>
            <w:r>
              <w:t>2040220</w:t>
            </w:r>
          </w:p>
        </w:tc>
        <w:tc>
          <w:tcPr>
            <w:tcW w:w="1559" w:type="dxa"/>
            <w:vAlign w:val="center"/>
          </w:tcPr>
          <w:p w:rsidR="005121EF" w:rsidRDefault="00842E96">
            <w:pPr>
              <w:pStyle w:val="2"/>
            </w:pPr>
            <w:r>
              <w:t>执法办案</w:t>
            </w:r>
          </w:p>
        </w:tc>
        <w:tc>
          <w:tcPr>
            <w:tcW w:w="1134" w:type="dxa"/>
            <w:vAlign w:val="center"/>
          </w:tcPr>
          <w:p w:rsidR="005121EF" w:rsidRDefault="00842E96">
            <w:pPr>
              <w:pStyle w:val="4"/>
            </w:pPr>
            <w:r>
              <w:t>9996.00</w:t>
            </w:r>
          </w:p>
        </w:tc>
        <w:tc>
          <w:tcPr>
            <w:tcW w:w="1134" w:type="dxa"/>
            <w:vAlign w:val="center"/>
          </w:tcPr>
          <w:p w:rsidR="005121EF" w:rsidRDefault="00842E96">
            <w:pPr>
              <w:pStyle w:val="4"/>
            </w:pPr>
            <w:r>
              <w:t>9996.00</w:t>
            </w:r>
          </w:p>
        </w:tc>
        <w:tc>
          <w:tcPr>
            <w:tcW w:w="1134" w:type="dxa"/>
            <w:vAlign w:val="center"/>
          </w:tcPr>
          <w:p w:rsidR="005121EF" w:rsidRDefault="00842E96">
            <w:pPr>
              <w:pStyle w:val="4"/>
            </w:pPr>
            <w:r>
              <w:t>9996.00</w:t>
            </w:r>
          </w:p>
        </w:tc>
        <w:tc>
          <w:tcPr>
            <w:tcW w:w="1134" w:type="dxa"/>
            <w:vAlign w:val="center"/>
          </w:tcPr>
          <w:p w:rsidR="005121EF" w:rsidRDefault="005121EF">
            <w:pPr>
              <w:pStyle w:val="4"/>
            </w:pPr>
          </w:p>
        </w:tc>
        <w:tc>
          <w:tcPr>
            <w:tcW w:w="1134" w:type="dxa"/>
            <w:vAlign w:val="center"/>
          </w:tcPr>
          <w:p w:rsidR="005121EF" w:rsidRDefault="005121EF">
            <w:pPr>
              <w:pStyle w:val="4"/>
            </w:pPr>
          </w:p>
        </w:tc>
        <w:tc>
          <w:tcPr>
            <w:tcW w:w="1134" w:type="dxa"/>
            <w:vAlign w:val="center"/>
          </w:tcPr>
          <w:p w:rsidR="005121EF" w:rsidRDefault="005121EF">
            <w:pPr>
              <w:pStyle w:val="4"/>
            </w:pPr>
          </w:p>
        </w:tc>
        <w:tc>
          <w:tcPr>
            <w:tcW w:w="1134" w:type="dxa"/>
            <w:vAlign w:val="center"/>
          </w:tcPr>
          <w:p w:rsidR="005121EF" w:rsidRDefault="005121EF">
            <w:pPr>
              <w:pStyle w:val="4"/>
            </w:pPr>
          </w:p>
        </w:tc>
        <w:tc>
          <w:tcPr>
            <w:tcW w:w="1134" w:type="dxa"/>
            <w:vAlign w:val="center"/>
          </w:tcPr>
          <w:p w:rsidR="005121EF" w:rsidRDefault="005121EF">
            <w:pPr>
              <w:pStyle w:val="4"/>
            </w:pPr>
          </w:p>
        </w:tc>
        <w:tc>
          <w:tcPr>
            <w:tcW w:w="1134" w:type="dxa"/>
            <w:vAlign w:val="center"/>
          </w:tcPr>
          <w:p w:rsidR="005121EF" w:rsidRDefault="005121EF">
            <w:pPr>
              <w:pStyle w:val="4"/>
            </w:pPr>
          </w:p>
        </w:tc>
        <w:tc>
          <w:tcPr>
            <w:tcW w:w="1134" w:type="dxa"/>
            <w:vAlign w:val="center"/>
          </w:tcPr>
          <w:p w:rsidR="005121EF" w:rsidRDefault="005121EF">
            <w:pPr>
              <w:pStyle w:val="4"/>
            </w:pPr>
          </w:p>
        </w:tc>
      </w:tr>
    </w:tbl>
    <w:p w:rsidR="005121EF" w:rsidRDefault="005121EF">
      <w:pPr>
        <w:sectPr w:rsidR="005121EF">
          <w:pgSz w:w="16840" w:h="11900" w:orient="landscape"/>
          <w:pgMar w:top="1361" w:right="1020" w:bottom="1134" w:left="1020" w:header="720" w:footer="720" w:gutter="0"/>
          <w:cols w:space="720"/>
        </w:sectPr>
      </w:pPr>
    </w:p>
    <w:p w:rsidR="005121EF" w:rsidRDefault="00842E96">
      <w:pPr>
        <w:jc w:val="center"/>
        <w:outlineLvl w:val="4"/>
      </w:pPr>
      <w:r>
        <w:rPr>
          <w:rFonts w:ascii="方正小标宋_GBK" w:eastAsia="方正小标宋_GBK" w:hAnsi="方正小标宋_GBK" w:cs="方正小标宋_GBK"/>
          <w:color w:val="000000"/>
          <w:sz w:val="36"/>
        </w:rPr>
        <w:lastRenderedPageBreak/>
        <w:t>单位预算支出总表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992"/>
        <w:gridCol w:w="4536"/>
        <w:gridCol w:w="1361"/>
        <w:gridCol w:w="1361"/>
        <w:gridCol w:w="1361"/>
        <w:gridCol w:w="1361"/>
        <w:gridCol w:w="1361"/>
        <w:gridCol w:w="1361"/>
      </w:tblGrid>
      <w:tr w:rsidR="00A35BEA" w:rsidTr="00A35BEA">
        <w:trPr>
          <w:trHeight w:val="369"/>
          <w:tblHeader/>
          <w:jc w:val="center"/>
        </w:trPr>
        <w:tc>
          <w:tcPr>
            <w:tcW w:w="6378" w:type="dxa"/>
            <w:gridSpan w:val="3"/>
            <w:tcBorders>
              <w:top w:val="single" w:sz="6" w:space="0" w:color="FFFFFF"/>
              <w:left w:val="single" w:sz="6" w:space="0" w:color="FFFFFF"/>
              <w:right w:val="single" w:sz="6" w:space="0" w:color="FFFFFF"/>
            </w:tcBorders>
            <w:vAlign w:val="center"/>
          </w:tcPr>
          <w:p w:rsidR="005121EF" w:rsidRDefault="00842E96">
            <w:pPr>
              <w:pStyle w:val="20"/>
            </w:pPr>
            <w:r>
              <w:t>451202002唐山市公安交通警察支队</w:t>
            </w:r>
          </w:p>
        </w:tc>
        <w:tc>
          <w:tcPr>
            <w:tcW w:w="2721" w:type="dxa"/>
            <w:gridSpan w:val="2"/>
            <w:tcBorders>
              <w:top w:val="single" w:sz="6" w:space="0" w:color="FFFFFF"/>
              <w:left w:val="single" w:sz="6" w:space="0" w:color="FFFFFF"/>
              <w:right w:val="single" w:sz="6" w:space="0" w:color="FFFFFF"/>
            </w:tcBorders>
            <w:vAlign w:val="center"/>
          </w:tcPr>
          <w:p w:rsidR="005121EF" w:rsidRDefault="00842E96">
            <w:pPr>
              <w:pStyle w:val="21"/>
            </w:pPr>
            <w:r>
              <w:t>预算年度：2022</w:t>
            </w:r>
          </w:p>
        </w:tc>
        <w:tc>
          <w:tcPr>
            <w:tcW w:w="5443" w:type="dxa"/>
            <w:gridSpan w:val="4"/>
            <w:tcBorders>
              <w:top w:val="single" w:sz="6" w:space="0" w:color="FFFFFF"/>
              <w:left w:val="single" w:sz="6" w:space="0" w:color="FFFFFF"/>
              <w:right w:val="single" w:sz="6" w:space="0" w:color="FFFFFF"/>
            </w:tcBorders>
            <w:vAlign w:val="center"/>
          </w:tcPr>
          <w:p w:rsidR="005121EF" w:rsidRDefault="00842E96">
            <w:pPr>
              <w:pStyle w:val="22"/>
            </w:pPr>
            <w:r>
              <w:t>单位：万元</w:t>
            </w:r>
          </w:p>
        </w:tc>
      </w:tr>
      <w:tr w:rsidR="00A35BEA" w:rsidTr="00A35BEA">
        <w:trPr>
          <w:trHeight w:val="369"/>
          <w:tblHeader/>
          <w:jc w:val="center"/>
        </w:trPr>
        <w:tc>
          <w:tcPr>
            <w:tcW w:w="850" w:type="dxa"/>
            <w:vMerge w:val="restart"/>
            <w:vAlign w:val="center"/>
          </w:tcPr>
          <w:p w:rsidR="005121EF" w:rsidRDefault="00842E96">
            <w:pPr>
              <w:pStyle w:val="1"/>
            </w:pPr>
            <w:r>
              <w:t>序号</w:t>
            </w:r>
          </w:p>
        </w:tc>
        <w:tc>
          <w:tcPr>
            <w:tcW w:w="5528" w:type="dxa"/>
            <w:gridSpan w:val="2"/>
            <w:vAlign w:val="center"/>
          </w:tcPr>
          <w:p w:rsidR="005121EF" w:rsidRDefault="00842E96">
            <w:pPr>
              <w:pStyle w:val="1"/>
            </w:pPr>
            <w:r>
              <w:t>功能分类科目</w:t>
            </w:r>
          </w:p>
        </w:tc>
        <w:tc>
          <w:tcPr>
            <w:tcW w:w="1361" w:type="dxa"/>
            <w:vMerge w:val="restart"/>
            <w:vAlign w:val="center"/>
          </w:tcPr>
          <w:p w:rsidR="005121EF" w:rsidRDefault="00842E96">
            <w:pPr>
              <w:pStyle w:val="1"/>
            </w:pPr>
            <w:r>
              <w:t>合计</w:t>
            </w:r>
          </w:p>
        </w:tc>
        <w:tc>
          <w:tcPr>
            <w:tcW w:w="1361" w:type="dxa"/>
            <w:vMerge w:val="restart"/>
            <w:vAlign w:val="center"/>
          </w:tcPr>
          <w:p w:rsidR="005121EF" w:rsidRDefault="00842E96">
            <w:pPr>
              <w:pStyle w:val="1"/>
            </w:pPr>
            <w:r>
              <w:t>基本支出</w:t>
            </w:r>
          </w:p>
        </w:tc>
        <w:tc>
          <w:tcPr>
            <w:tcW w:w="1361" w:type="dxa"/>
            <w:vMerge w:val="restart"/>
            <w:vAlign w:val="center"/>
          </w:tcPr>
          <w:p w:rsidR="005121EF" w:rsidRDefault="00842E96">
            <w:pPr>
              <w:pStyle w:val="1"/>
            </w:pPr>
            <w:r>
              <w:t>项目支出</w:t>
            </w:r>
          </w:p>
        </w:tc>
        <w:tc>
          <w:tcPr>
            <w:tcW w:w="1361" w:type="dxa"/>
            <w:vMerge w:val="restart"/>
            <w:vAlign w:val="center"/>
          </w:tcPr>
          <w:p w:rsidR="005121EF" w:rsidRDefault="00842E96">
            <w:pPr>
              <w:pStyle w:val="1"/>
            </w:pPr>
            <w:r>
              <w:t>经营支出</w:t>
            </w:r>
          </w:p>
        </w:tc>
        <w:tc>
          <w:tcPr>
            <w:tcW w:w="1361" w:type="dxa"/>
            <w:vMerge w:val="restart"/>
            <w:vAlign w:val="center"/>
          </w:tcPr>
          <w:p w:rsidR="005121EF" w:rsidRDefault="00842E96">
            <w:pPr>
              <w:pStyle w:val="1"/>
            </w:pPr>
            <w:r>
              <w:t>上解上级     支出</w:t>
            </w:r>
          </w:p>
        </w:tc>
        <w:tc>
          <w:tcPr>
            <w:tcW w:w="1361" w:type="dxa"/>
            <w:vMerge w:val="restart"/>
            <w:vAlign w:val="center"/>
          </w:tcPr>
          <w:p w:rsidR="005121EF" w:rsidRDefault="00842E96">
            <w:pPr>
              <w:pStyle w:val="1"/>
            </w:pPr>
            <w:r>
              <w:t>对附属单位补助支出</w:t>
            </w:r>
          </w:p>
        </w:tc>
      </w:tr>
      <w:tr w:rsidR="005121EF">
        <w:trPr>
          <w:trHeight w:val="369"/>
          <w:tblHeader/>
          <w:jc w:val="center"/>
        </w:trPr>
        <w:tc>
          <w:tcPr>
            <w:tcW w:w="850" w:type="dxa"/>
            <w:vMerge/>
          </w:tcPr>
          <w:p w:rsidR="005121EF" w:rsidRDefault="005121EF"/>
        </w:tc>
        <w:tc>
          <w:tcPr>
            <w:tcW w:w="992" w:type="dxa"/>
            <w:vAlign w:val="center"/>
          </w:tcPr>
          <w:p w:rsidR="005121EF" w:rsidRDefault="00842E96">
            <w:pPr>
              <w:pStyle w:val="1"/>
            </w:pPr>
            <w:r>
              <w:t>科目    编码</w:t>
            </w:r>
          </w:p>
        </w:tc>
        <w:tc>
          <w:tcPr>
            <w:tcW w:w="4535" w:type="dxa"/>
            <w:vAlign w:val="center"/>
          </w:tcPr>
          <w:p w:rsidR="005121EF" w:rsidRDefault="00842E96">
            <w:pPr>
              <w:pStyle w:val="1"/>
            </w:pPr>
            <w:r>
              <w:t>科目名称</w:t>
            </w:r>
          </w:p>
        </w:tc>
        <w:tc>
          <w:tcPr>
            <w:tcW w:w="1361" w:type="dxa"/>
            <w:vMerge/>
          </w:tcPr>
          <w:p w:rsidR="005121EF" w:rsidRDefault="005121EF"/>
        </w:tc>
        <w:tc>
          <w:tcPr>
            <w:tcW w:w="1361" w:type="dxa"/>
            <w:vMerge/>
          </w:tcPr>
          <w:p w:rsidR="005121EF" w:rsidRDefault="005121EF"/>
        </w:tc>
        <w:tc>
          <w:tcPr>
            <w:tcW w:w="1361" w:type="dxa"/>
            <w:vMerge/>
          </w:tcPr>
          <w:p w:rsidR="005121EF" w:rsidRDefault="005121EF"/>
        </w:tc>
        <w:tc>
          <w:tcPr>
            <w:tcW w:w="1361" w:type="dxa"/>
            <w:vMerge/>
          </w:tcPr>
          <w:p w:rsidR="005121EF" w:rsidRDefault="005121EF"/>
        </w:tc>
        <w:tc>
          <w:tcPr>
            <w:tcW w:w="1361" w:type="dxa"/>
            <w:vMerge/>
          </w:tcPr>
          <w:p w:rsidR="005121EF" w:rsidRDefault="005121EF"/>
        </w:tc>
        <w:tc>
          <w:tcPr>
            <w:tcW w:w="1361" w:type="dxa"/>
            <w:vMerge/>
          </w:tcPr>
          <w:p w:rsidR="005121EF" w:rsidRDefault="005121EF"/>
        </w:tc>
      </w:tr>
      <w:tr w:rsidR="005121EF">
        <w:trPr>
          <w:trHeight w:val="369"/>
          <w:tblHeader/>
          <w:jc w:val="center"/>
        </w:trPr>
        <w:tc>
          <w:tcPr>
            <w:tcW w:w="850" w:type="dxa"/>
            <w:vAlign w:val="center"/>
          </w:tcPr>
          <w:p w:rsidR="005121EF" w:rsidRDefault="00842E96">
            <w:pPr>
              <w:pStyle w:val="1"/>
            </w:pPr>
            <w:r>
              <w:t>栏次</w:t>
            </w:r>
          </w:p>
        </w:tc>
        <w:tc>
          <w:tcPr>
            <w:tcW w:w="992" w:type="dxa"/>
            <w:vAlign w:val="center"/>
          </w:tcPr>
          <w:p w:rsidR="005121EF" w:rsidRDefault="00842E96">
            <w:pPr>
              <w:pStyle w:val="1"/>
            </w:pPr>
            <w:r>
              <w:t>1</w:t>
            </w:r>
          </w:p>
        </w:tc>
        <w:tc>
          <w:tcPr>
            <w:tcW w:w="4535" w:type="dxa"/>
            <w:vAlign w:val="center"/>
          </w:tcPr>
          <w:p w:rsidR="005121EF" w:rsidRDefault="00842E96">
            <w:pPr>
              <w:pStyle w:val="1"/>
            </w:pPr>
            <w:r>
              <w:t>2</w:t>
            </w:r>
          </w:p>
        </w:tc>
        <w:tc>
          <w:tcPr>
            <w:tcW w:w="1361" w:type="dxa"/>
            <w:vAlign w:val="center"/>
          </w:tcPr>
          <w:p w:rsidR="005121EF" w:rsidRDefault="00842E96">
            <w:pPr>
              <w:pStyle w:val="1"/>
            </w:pPr>
            <w:r>
              <w:t>3</w:t>
            </w:r>
          </w:p>
        </w:tc>
        <w:tc>
          <w:tcPr>
            <w:tcW w:w="1361" w:type="dxa"/>
            <w:vAlign w:val="center"/>
          </w:tcPr>
          <w:p w:rsidR="005121EF" w:rsidRDefault="00842E96">
            <w:pPr>
              <w:pStyle w:val="1"/>
            </w:pPr>
            <w:r>
              <w:t>4</w:t>
            </w:r>
          </w:p>
        </w:tc>
        <w:tc>
          <w:tcPr>
            <w:tcW w:w="1361" w:type="dxa"/>
            <w:vAlign w:val="center"/>
          </w:tcPr>
          <w:p w:rsidR="005121EF" w:rsidRDefault="00842E96">
            <w:pPr>
              <w:pStyle w:val="1"/>
            </w:pPr>
            <w:r>
              <w:t>5</w:t>
            </w:r>
          </w:p>
        </w:tc>
        <w:tc>
          <w:tcPr>
            <w:tcW w:w="1361" w:type="dxa"/>
            <w:vAlign w:val="center"/>
          </w:tcPr>
          <w:p w:rsidR="005121EF" w:rsidRDefault="00842E96">
            <w:pPr>
              <w:pStyle w:val="1"/>
            </w:pPr>
            <w:r>
              <w:t>6</w:t>
            </w:r>
          </w:p>
        </w:tc>
        <w:tc>
          <w:tcPr>
            <w:tcW w:w="1361" w:type="dxa"/>
            <w:vAlign w:val="center"/>
          </w:tcPr>
          <w:p w:rsidR="005121EF" w:rsidRDefault="00842E96">
            <w:pPr>
              <w:pStyle w:val="1"/>
            </w:pPr>
            <w:r>
              <w:t>7</w:t>
            </w:r>
          </w:p>
        </w:tc>
        <w:tc>
          <w:tcPr>
            <w:tcW w:w="1361" w:type="dxa"/>
            <w:vAlign w:val="center"/>
          </w:tcPr>
          <w:p w:rsidR="005121EF" w:rsidRDefault="00842E96">
            <w:pPr>
              <w:pStyle w:val="1"/>
            </w:pPr>
            <w:r>
              <w:t>8</w:t>
            </w:r>
          </w:p>
        </w:tc>
      </w:tr>
      <w:tr w:rsidR="005121EF">
        <w:trPr>
          <w:trHeight w:val="369"/>
          <w:jc w:val="center"/>
        </w:trPr>
        <w:tc>
          <w:tcPr>
            <w:tcW w:w="850" w:type="dxa"/>
            <w:vAlign w:val="center"/>
          </w:tcPr>
          <w:p w:rsidR="005121EF" w:rsidRDefault="00842E96">
            <w:pPr>
              <w:pStyle w:val="3"/>
            </w:pPr>
            <w:r>
              <w:t>1</w:t>
            </w:r>
          </w:p>
        </w:tc>
        <w:tc>
          <w:tcPr>
            <w:tcW w:w="992" w:type="dxa"/>
            <w:vAlign w:val="center"/>
          </w:tcPr>
          <w:p w:rsidR="005121EF" w:rsidRDefault="005121EF">
            <w:pPr>
              <w:pStyle w:val="5"/>
            </w:pPr>
          </w:p>
        </w:tc>
        <w:tc>
          <w:tcPr>
            <w:tcW w:w="4535" w:type="dxa"/>
            <w:vAlign w:val="center"/>
          </w:tcPr>
          <w:p w:rsidR="005121EF" w:rsidRDefault="00842E96">
            <w:pPr>
              <w:pStyle w:val="6"/>
            </w:pPr>
            <w:r>
              <w:t>合计</w:t>
            </w:r>
          </w:p>
        </w:tc>
        <w:tc>
          <w:tcPr>
            <w:tcW w:w="1361" w:type="dxa"/>
            <w:vAlign w:val="center"/>
          </w:tcPr>
          <w:p w:rsidR="005121EF" w:rsidRDefault="00842E96">
            <w:pPr>
              <w:pStyle w:val="7"/>
            </w:pPr>
            <w:r>
              <w:t>9996.00</w:t>
            </w:r>
          </w:p>
        </w:tc>
        <w:tc>
          <w:tcPr>
            <w:tcW w:w="1361" w:type="dxa"/>
            <w:vAlign w:val="center"/>
          </w:tcPr>
          <w:p w:rsidR="005121EF" w:rsidRDefault="005121EF">
            <w:pPr>
              <w:pStyle w:val="7"/>
            </w:pPr>
          </w:p>
        </w:tc>
        <w:tc>
          <w:tcPr>
            <w:tcW w:w="1361" w:type="dxa"/>
            <w:vAlign w:val="center"/>
          </w:tcPr>
          <w:p w:rsidR="005121EF" w:rsidRDefault="00842E96">
            <w:pPr>
              <w:pStyle w:val="7"/>
            </w:pPr>
            <w:r>
              <w:t>9996.00</w:t>
            </w:r>
          </w:p>
        </w:tc>
        <w:tc>
          <w:tcPr>
            <w:tcW w:w="1361" w:type="dxa"/>
            <w:vAlign w:val="center"/>
          </w:tcPr>
          <w:p w:rsidR="005121EF" w:rsidRDefault="005121EF">
            <w:pPr>
              <w:pStyle w:val="7"/>
            </w:pPr>
          </w:p>
        </w:tc>
        <w:tc>
          <w:tcPr>
            <w:tcW w:w="1361" w:type="dxa"/>
            <w:vAlign w:val="center"/>
          </w:tcPr>
          <w:p w:rsidR="005121EF" w:rsidRDefault="005121EF">
            <w:pPr>
              <w:pStyle w:val="7"/>
            </w:pPr>
          </w:p>
        </w:tc>
        <w:tc>
          <w:tcPr>
            <w:tcW w:w="1361" w:type="dxa"/>
            <w:vAlign w:val="center"/>
          </w:tcPr>
          <w:p w:rsidR="005121EF" w:rsidRDefault="005121EF">
            <w:pPr>
              <w:pStyle w:val="7"/>
            </w:pPr>
          </w:p>
        </w:tc>
      </w:tr>
      <w:tr w:rsidR="005121EF">
        <w:trPr>
          <w:trHeight w:val="369"/>
          <w:jc w:val="center"/>
        </w:trPr>
        <w:tc>
          <w:tcPr>
            <w:tcW w:w="850" w:type="dxa"/>
            <w:vAlign w:val="center"/>
          </w:tcPr>
          <w:p w:rsidR="005121EF" w:rsidRDefault="00842E96">
            <w:pPr>
              <w:pStyle w:val="3"/>
            </w:pPr>
            <w:r>
              <w:t>2</w:t>
            </w:r>
          </w:p>
        </w:tc>
        <w:tc>
          <w:tcPr>
            <w:tcW w:w="992" w:type="dxa"/>
            <w:vAlign w:val="center"/>
          </w:tcPr>
          <w:p w:rsidR="005121EF" w:rsidRDefault="00842E96">
            <w:pPr>
              <w:pStyle w:val="2"/>
            </w:pPr>
            <w:r>
              <w:t>204</w:t>
            </w:r>
          </w:p>
        </w:tc>
        <w:tc>
          <w:tcPr>
            <w:tcW w:w="4535" w:type="dxa"/>
            <w:vAlign w:val="center"/>
          </w:tcPr>
          <w:p w:rsidR="005121EF" w:rsidRDefault="00842E96">
            <w:pPr>
              <w:pStyle w:val="2"/>
            </w:pPr>
            <w:r>
              <w:t>公共安全支出</w:t>
            </w:r>
          </w:p>
        </w:tc>
        <w:tc>
          <w:tcPr>
            <w:tcW w:w="1361" w:type="dxa"/>
            <w:vAlign w:val="center"/>
          </w:tcPr>
          <w:p w:rsidR="005121EF" w:rsidRDefault="00842E96">
            <w:pPr>
              <w:pStyle w:val="4"/>
            </w:pPr>
            <w:r>
              <w:t>9996.00</w:t>
            </w:r>
          </w:p>
        </w:tc>
        <w:tc>
          <w:tcPr>
            <w:tcW w:w="1361" w:type="dxa"/>
            <w:vAlign w:val="center"/>
          </w:tcPr>
          <w:p w:rsidR="005121EF" w:rsidRDefault="005121EF">
            <w:pPr>
              <w:pStyle w:val="4"/>
            </w:pPr>
          </w:p>
        </w:tc>
        <w:tc>
          <w:tcPr>
            <w:tcW w:w="1361" w:type="dxa"/>
            <w:vAlign w:val="center"/>
          </w:tcPr>
          <w:p w:rsidR="005121EF" w:rsidRDefault="00842E96">
            <w:pPr>
              <w:pStyle w:val="4"/>
            </w:pPr>
            <w:r>
              <w:t>9996.00</w:t>
            </w:r>
          </w:p>
        </w:tc>
        <w:tc>
          <w:tcPr>
            <w:tcW w:w="1361" w:type="dxa"/>
            <w:vAlign w:val="center"/>
          </w:tcPr>
          <w:p w:rsidR="005121EF" w:rsidRDefault="005121EF">
            <w:pPr>
              <w:pStyle w:val="4"/>
            </w:pPr>
          </w:p>
        </w:tc>
        <w:tc>
          <w:tcPr>
            <w:tcW w:w="1361" w:type="dxa"/>
            <w:vAlign w:val="center"/>
          </w:tcPr>
          <w:p w:rsidR="005121EF" w:rsidRDefault="005121EF">
            <w:pPr>
              <w:pStyle w:val="4"/>
            </w:pPr>
          </w:p>
        </w:tc>
        <w:tc>
          <w:tcPr>
            <w:tcW w:w="1361"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3</w:t>
            </w:r>
          </w:p>
        </w:tc>
        <w:tc>
          <w:tcPr>
            <w:tcW w:w="992" w:type="dxa"/>
            <w:vAlign w:val="center"/>
          </w:tcPr>
          <w:p w:rsidR="005121EF" w:rsidRDefault="00842E96">
            <w:pPr>
              <w:pStyle w:val="2"/>
            </w:pPr>
            <w:r>
              <w:t>20402</w:t>
            </w:r>
          </w:p>
        </w:tc>
        <w:tc>
          <w:tcPr>
            <w:tcW w:w="4535" w:type="dxa"/>
            <w:vAlign w:val="center"/>
          </w:tcPr>
          <w:p w:rsidR="005121EF" w:rsidRDefault="00842E96">
            <w:pPr>
              <w:pStyle w:val="2"/>
            </w:pPr>
            <w:r>
              <w:t>公安</w:t>
            </w:r>
          </w:p>
        </w:tc>
        <w:tc>
          <w:tcPr>
            <w:tcW w:w="1361" w:type="dxa"/>
            <w:vAlign w:val="center"/>
          </w:tcPr>
          <w:p w:rsidR="005121EF" w:rsidRDefault="00842E96">
            <w:pPr>
              <w:pStyle w:val="4"/>
            </w:pPr>
            <w:r>
              <w:t>9996.00</w:t>
            </w:r>
          </w:p>
        </w:tc>
        <w:tc>
          <w:tcPr>
            <w:tcW w:w="1361" w:type="dxa"/>
            <w:vAlign w:val="center"/>
          </w:tcPr>
          <w:p w:rsidR="005121EF" w:rsidRDefault="005121EF">
            <w:pPr>
              <w:pStyle w:val="4"/>
            </w:pPr>
          </w:p>
        </w:tc>
        <w:tc>
          <w:tcPr>
            <w:tcW w:w="1361" w:type="dxa"/>
            <w:vAlign w:val="center"/>
          </w:tcPr>
          <w:p w:rsidR="005121EF" w:rsidRDefault="00842E96">
            <w:pPr>
              <w:pStyle w:val="4"/>
            </w:pPr>
            <w:r>
              <w:t>9996.00</w:t>
            </w:r>
          </w:p>
        </w:tc>
        <w:tc>
          <w:tcPr>
            <w:tcW w:w="1361" w:type="dxa"/>
            <w:vAlign w:val="center"/>
          </w:tcPr>
          <w:p w:rsidR="005121EF" w:rsidRDefault="005121EF">
            <w:pPr>
              <w:pStyle w:val="4"/>
            </w:pPr>
          </w:p>
        </w:tc>
        <w:tc>
          <w:tcPr>
            <w:tcW w:w="1361" w:type="dxa"/>
            <w:vAlign w:val="center"/>
          </w:tcPr>
          <w:p w:rsidR="005121EF" w:rsidRDefault="005121EF">
            <w:pPr>
              <w:pStyle w:val="4"/>
            </w:pPr>
          </w:p>
        </w:tc>
        <w:tc>
          <w:tcPr>
            <w:tcW w:w="1361"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4</w:t>
            </w:r>
          </w:p>
        </w:tc>
        <w:tc>
          <w:tcPr>
            <w:tcW w:w="992" w:type="dxa"/>
            <w:vAlign w:val="center"/>
          </w:tcPr>
          <w:p w:rsidR="005121EF" w:rsidRDefault="00842E96">
            <w:pPr>
              <w:pStyle w:val="2"/>
            </w:pPr>
            <w:r>
              <w:t>2040220</w:t>
            </w:r>
          </w:p>
        </w:tc>
        <w:tc>
          <w:tcPr>
            <w:tcW w:w="4535" w:type="dxa"/>
            <w:vAlign w:val="center"/>
          </w:tcPr>
          <w:p w:rsidR="005121EF" w:rsidRDefault="00842E96">
            <w:pPr>
              <w:pStyle w:val="2"/>
            </w:pPr>
            <w:r>
              <w:t>执法办案</w:t>
            </w:r>
          </w:p>
        </w:tc>
        <w:tc>
          <w:tcPr>
            <w:tcW w:w="1361" w:type="dxa"/>
            <w:vAlign w:val="center"/>
          </w:tcPr>
          <w:p w:rsidR="005121EF" w:rsidRDefault="00842E96">
            <w:pPr>
              <w:pStyle w:val="4"/>
            </w:pPr>
            <w:r>
              <w:t>9996.00</w:t>
            </w:r>
          </w:p>
        </w:tc>
        <w:tc>
          <w:tcPr>
            <w:tcW w:w="1361" w:type="dxa"/>
            <w:vAlign w:val="center"/>
          </w:tcPr>
          <w:p w:rsidR="005121EF" w:rsidRDefault="005121EF">
            <w:pPr>
              <w:pStyle w:val="4"/>
            </w:pPr>
          </w:p>
        </w:tc>
        <w:tc>
          <w:tcPr>
            <w:tcW w:w="1361" w:type="dxa"/>
            <w:vAlign w:val="center"/>
          </w:tcPr>
          <w:p w:rsidR="005121EF" w:rsidRDefault="00842E96">
            <w:pPr>
              <w:pStyle w:val="4"/>
            </w:pPr>
            <w:r>
              <w:t>9996.00</w:t>
            </w:r>
          </w:p>
        </w:tc>
        <w:tc>
          <w:tcPr>
            <w:tcW w:w="1361" w:type="dxa"/>
            <w:vAlign w:val="center"/>
          </w:tcPr>
          <w:p w:rsidR="005121EF" w:rsidRDefault="005121EF">
            <w:pPr>
              <w:pStyle w:val="4"/>
            </w:pPr>
          </w:p>
        </w:tc>
        <w:tc>
          <w:tcPr>
            <w:tcW w:w="1361" w:type="dxa"/>
            <w:vAlign w:val="center"/>
          </w:tcPr>
          <w:p w:rsidR="005121EF" w:rsidRDefault="005121EF">
            <w:pPr>
              <w:pStyle w:val="4"/>
            </w:pPr>
          </w:p>
        </w:tc>
        <w:tc>
          <w:tcPr>
            <w:tcW w:w="1361" w:type="dxa"/>
            <w:vAlign w:val="center"/>
          </w:tcPr>
          <w:p w:rsidR="005121EF" w:rsidRDefault="005121EF">
            <w:pPr>
              <w:pStyle w:val="4"/>
            </w:pPr>
          </w:p>
        </w:tc>
      </w:tr>
    </w:tbl>
    <w:p w:rsidR="005121EF" w:rsidRDefault="005121EF">
      <w:pPr>
        <w:sectPr w:rsidR="005121EF">
          <w:pgSz w:w="16840" w:h="11900" w:orient="landscape"/>
          <w:pgMar w:top="1361" w:right="1020" w:bottom="1134" w:left="1020" w:header="720" w:footer="720" w:gutter="0"/>
          <w:cols w:space="720"/>
        </w:sectPr>
      </w:pPr>
    </w:p>
    <w:p w:rsidR="005121EF" w:rsidRDefault="00842E96">
      <w:pPr>
        <w:jc w:val="center"/>
        <w:outlineLvl w:val="4"/>
      </w:pPr>
      <w:r>
        <w:rPr>
          <w:rFonts w:ascii="方正小标宋_GBK" w:eastAsia="方正小标宋_GBK" w:hAnsi="方正小标宋_GBK" w:cs="方正小标宋_GBK"/>
          <w:color w:val="000000"/>
          <w:sz w:val="36"/>
        </w:rPr>
        <w:lastRenderedPageBreak/>
        <w:t>单位预算财政拨款收支总表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3402"/>
        <w:gridCol w:w="1474"/>
        <w:gridCol w:w="3402"/>
        <w:gridCol w:w="1474"/>
        <w:gridCol w:w="1474"/>
        <w:gridCol w:w="1474"/>
        <w:gridCol w:w="1474"/>
      </w:tblGrid>
      <w:tr w:rsidR="00A35BEA" w:rsidTr="00A35BEA">
        <w:trPr>
          <w:trHeight w:val="369"/>
          <w:tblHeader/>
          <w:jc w:val="center"/>
        </w:trPr>
        <w:tc>
          <w:tcPr>
            <w:tcW w:w="5726" w:type="dxa"/>
            <w:gridSpan w:val="3"/>
            <w:tcBorders>
              <w:top w:val="single" w:sz="6" w:space="0" w:color="FFFFFF"/>
              <w:left w:val="single" w:sz="6" w:space="0" w:color="FFFFFF"/>
              <w:right w:val="single" w:sz="6" w:space="0" w:color="FFFFFF"/>
            </w:tcBorders>
            <w:vAlign w:val="center"/>
          </w:tcPr>
          <w:p w:rsidR="005121EF" w:rsidRDefault="00842E96">
            <w:pPr>
              <w:pStyle w:val="20"/>
            </w:pPr>
            <w:r>
              <w:t>451202002唐山市公安交通警察支队</w:t>
            </w:r>
          </w:p>
        </w:tc>
        <w:tc>
          <w:tcPr>
            <w:tcW w:w="3402" w:type="dxa"/>
            <w:tcBorders>
              <w:top w:val="single" w:sz="6" w:space="0" w:color="FFFFFF"/>
              <w:left w:val="single" w:sz="6" w:space="0" w:color="FFFFFF"/>
              <w:right w:val="single" w:sz="6" w:space="0" w:color="FFFFFF"/>
            </w:tcBorders>
            <w:vAlign w:val="center"/>
          </w:tcPr>
          <w:p w:rsidR="005121EF" w:rsidRDefault="00842E96">
            <w:pPr>
              <w:pStyle w:val="21"/>
            </w:pPr>
            <w:r>
              <w:t>预算年度：2022</w:t>
            </w:r>
          </w:p>
        </w:tc>
        <w:tc>
          <w:tcPr>
            <w:tcW w:w="5896" w:type="dxa"/>
            <w:gridSpan w:val="4"/>
            <w:tcBorders>
              <w:top w:val="single" w:sz="6" w:space="0" w:color="FFFFFF"/>
              <w:left w:val="single" w:sz="6" w:space="0" w:color="FFFFFF"/>
              <w:right w:val="single" w:sz="6" w:space="0" w:color="FFFFFF"/>
            </w:tcBorders>
            <w:vAlign w:val="center"/>
          </w:tcPr>
          <w:p w:rsidR="005121EF" w:rsidRDefault="00842E96">
            <w:pPr>
              <w:pStyle w:val="22"/>
            </w:pPr>
            <w:r>
              <w:t>单位：万元</w:t>
            </w:r>
          </w:p>
        </w:tc>
      </w:tr>
      <w:tr w:rsidR="00A35BEA" w:rsidTr="00A35BEA">
        <w:trPr>
          <w:trHeight w:val="369"/>
          <w:tblHeader/>
          <w:jc w:val="center"/>
        </w:trPr>
        <w:tc>
          <w:tcPr>
            <w:tcW w:w="850" w:type="dxa"/>
            <w:vMerge w:val="restart"/>
            <w:vAlign w:val="center"/>
          </w:tcPr>
          <w:p w:rsidR="005121EF" w:rsidRDefault="00842E96">
            <w:pPr>
              <w:pStyle w:val="1"/>
            </w:pPr>
            <w:r>
              <w:t>序号</w:t>
            </w:r>
          </w:p>
        </w:tc>
        <w:tc>
          <w:tcPr>
            <w:tcW w:w="4876" w:type="dxa"/>
            <w:gridSpan w:val="2"/>
            <w:vAlign w:val="center"/>
          </w:tcPr>
          <w:p w:rsidR="005121EF" w:rsidRDefault="00842E96">
            <w:pPr>
              <w:pStyle w:val="1"/>
            </w:pPr>
            <w:r>
              <w:t>收入</w:t>
            </w:r>
          </w:p>
        </w:tc>
        <w:tc>
          <w:tcPr>
            <w:tcW w:w="9298" w:type="dxa"/>
            <w:gridSpan w:val="5"/>
            <w:vAlign w:val="center"/>
          </w:tcPr>
          <w:p w:rsidR="005121EF" w:rsidRDefault="00842E96">
            <w:pPr>
              <w:pStyle w:val="1"/>
            </w:pPr>
            <w:r>
              <w:t>支出</w:t>
            </w:r>
          </w:p>
        </w:tc>
      </w:tr>
      <w:tr w:rsidR="005121EF">
        <w:trPr>
          <w:trHeight w:val="369"/>
          <w:tblHeader/>
          <w:jc w:val="center"/>
        </w:trPr>
        <w:tc>
          <w:tcPr>
            <w:tcW w:w="850" w:type="dxa"/>
            <w:vMerge/>
          </w:tcPr>
          <w:p w:rsidR="005121EF" w:rsidRDefault="005121EF"/>
        </w:tc>
        <w:tc>
          <w:tcPr>
            <w:tcW w:w="3402" w:type="dxa"/>
            <w:vAlign w:val="center"/>
          </w:tcPr>
          <w:p w:rsidR="005121EF" w:rsidRDefault="00842E96">
            <w:pPr>
              <w:pStyle w:val="1"/>
            </w:pPr>
            <w:r>
              <w:t>项  目</w:t>
            </w:r>
          </w:p>
        </w:tc>
        <w:tc>
          <w:tcPr>
            <w:tcW w:w="1474" w:type="dxa"/>
            <w:vAlign w:val="center"/>
          </w:tcPr>
          <w:p w:rsidR="005121EF" w:rsidRDefault="00842E96">
            <w:pPr>
              <w:pStyle w:val="1"/>
            </w:pPr>
            <w:r>
              <w:t>金额</w:t>
            </w:r>
          </w:p>
        </w:tc>
        <w:tc>
          <w:tcPr>
            <w:tcW w:w="3402" w:type="dxa"/>
            <w:vAlign w:val="center"/>
          </w:tcPr>
          <w:p w:rsidR="005121EF" w:rsidRDefault="00842E96">
            <w:pPr>
              <w:pStyle w:val="1"/>
            </w:pPr>
            <w:r>
              <w:t>项  目</w:t>
            </w:r>
          </w:p>
        </w:tc>
        <w:tc>
          <w:tcPr>
            <w:tcW w:w="1474" w:type="dxa"/>
            <w:vAlign w:val="center"/>
          </w:tcPr>
          <w:p w:rsidR="005121EF" w:rsidRDefault="00842E96">
            <w:pPr>
              <w:pStyle w:val="1"/>
            </w:pPr>
            <w:r>
              <w:t>合计</w:t>
            </w:r>
          </w:p>
        </w:tc>
        <w:tc>
          <w:tcPr>
            <w:tcW w:w="1474" w:type="dxa"/>
            <w:vAlign w:val="center"/>
          </w:tcPr>
          <w:p w:rsidR="005121EF" w:rsidRDefault="00842E96">
            <w:pPr>
              <w:pStyle w:val="1"/>
            </w:pPr>
            <w:r>
              <w:t>一般公共预算财政拨款</w:t>
            </w:r>
          </w:p>
        </w:tc>
        <w:tc>
          <w:tcPr>
            <w:tcW w:w="1474" w:type="dxa"/>
            <w:vAlign w:val="center"/>
          </w:tcPr>
          <w:p w:rsidR="005121EF" w:rsidRDefault="00842E96">
            <w:pPr>
              <w:pStyle w:val="1"/>
            </w:pPr>
            <w:r>
              <w:t>政府性基金预算财政    拨款</w:t>
            </w:r>
          </w:p>
        </w:tc>
        <w:tc>
          <w:tcPr>
            <w:tcW w:w="1474" w:type="dxa"/>
            <w:vAlign w:val="center"/>
          </w:tcPr>
          <w:p w:rsidR="005121EF" w:rsidRDefault="00842E96">
            <w:pPr>
              <w:pStyle w:val="1"/>
            </w:pPr>
            <w:r>
              <w:t>国有资本经营预算财政拨款</w:t>
            </w:r>
          </w:p>
        </w:tc>
      </w:tr>
      <w:tr w:rsidR="005121EF">
        <w:trPr>
          <w:trHeight w:val="369"/>
          <w:tblHeader/>
          <w:jc w:val="center"/>
        </w:trPr>
        <w:tc>
          <w:tcPr>
            <w:tcW w:w="850" w:type="dxa"/>
            <w:vAlign w:val="center"/>
          </w:tcPr>
          <w:p w:rsidR="005121EF" w:rsidRDefault="00842E96">
            <w:pPr>
              <w:pStyle w:val="1"/>
            </w:pPr>
            <w:r>
              <w:t>栏次</w:t>
            </w:r>
          </w:p>
        </w:tc>
        <w:tc>
          <w:tcPr>
            <w:tcW w:w="3402" w:type="dxa"/>
            <w:vAlign w:val="center"/>
          </w:tcPr>
          <w:p w:rsidR="005121EF" w:rsidRDefault="00842E96">
            <w:pPr>
              <w:pStyle w:val="1"/>
            </w:pPr>
            <w:r>
              <w:t>1</w:t>
            </w:r>
          </w:p>
        </w:tc>
        <w:tc>
          <w:tcPr>
            <w:tcW w:w="1474" w:type="dxa"/>
            <w:vAlign w:val="center"/>
          </w:tcPr>
          <w:p w:rsidR="005121EF" w:rsidRDefault="00842E96">
            <w:pPr>
              <w:pStyle w:val="1"/>
            </w:pPr>
            <w:r>
              <w:t>2</w:t>
            </w:r>
          </w:p>
        </w:tc>
        <w:tc>
          <w:tcPr>
            <w:tcW w:w="3402" w:type="dxa"/>
            <w:vAlign w:val="center"/>
          </w:tcPr>
          <w:p w:rsidR="005121EF" w:rsidRDefault="00842E96">
            <w:pPr>
              <w:pStyle w:val="1"/>
            </w:pPr>
            <w:r>
              <w:t>3</w:t>
            </w:r>
          </w:p>
        </w:tc>
        <w:tc>
          <w:tcPr>
            <w:tcW w:w="1474" w:type="dxa"/>
            <w:vAlign w:val="center"/>
          </w:tcPr>
          <w:p w:rsidR="005121EF" w:rsidRDefault="00842E96">
            <w:pPr>
              <w:pStyle w:val="1"/>
            </w:pPr>
            <w:r>
              <w:t>4</w:t>
            </w:r>
          </w:p>
        </w:tc>
        <w:tc>
          <w:tcPr>
            <w:tcW w:w="1474" w:type="dxa"/>
            <w:vAlign w:val="center"/>
          </w:tcPr>
          <w:p w:rsidR="005121EF" w:rsidRDefault="00842E96">
            <w:pPr>
              <w:pStyle w:val="1"/>
            </w:pPr>
            <w:r>
              <w:t>5</w:t>
            </w:r>
          </w:p>
        </w:tc>
        <w:tc>
          <w:tcPr>
            <w:tcW w:w="1474" w:type="dxa"/>
            <w:vAlign w:val="center"/>
          </w:tcPr>
          <w:p w:rsidR="005121EF" w:rsidRDefault="00842E96">
            <w:pPr>
              <w:pStyle w:val="1"/>
            </w:pPr>
            <w:r>
              <w:t>6</w:t>
            </w:r>
          </w:p>
        </w:tc>
        <w:tc>
          <w:tcPr>
            <w:tcW w:w="1474" w:type="dxa"/>
            <w:vAlign w:val="center"/>
          </w:tcPr>
          <w:p w:rsidR="005121EF" w:rsidRDefault="00842E96">
            <w:pPr>
              <w:pStyle w:val="1"/>
            </w:pPr>
            <w:r>
              <w:t>7</w:t>
            </w:r>
          </w:p>
        </w:tc>
      </w:tr>
      <w:tr w:rsidR="005121EF">
        <w:trPr>
          <w:trHeight w:val="369"/>
          <w:jc w:val="center"/>
        </w:trPr>
        <w:tc>
          <w:tcPr>
            <w:tcW w:w="850" w:type="dxa"/>
            <w:vAlign w:val="center"/>
          </w:tcPr>
          <w:p w:rsidR="005121EF" w:rsidRDefault="00842E96">
            <w:pPr>
              <w:pStyle w:val="3"/>
            </w:pPr>
            <w:r>
              <w:t>2</w:t>
            </w:r>
          </w:p>
        </w:tc>
        <w:tc>
          <w:tcPr>
            <w:tcW w:w="3402" w:type="dxa"/>
            <w:vAlign w:val="center"/>
          </w:tcPr>
          <w:p w:rsidR="005121EF" w:rsidRDefault="00842E96">
            <w:pPr>
              <w:pStyle w:val="2"/>
            </w:pPr>
            <w:r>
              <w:t>一、一般公共预算拨款</w:t>
            </w:r>
          </w:p>
        </w:tc>
        <w:tc>
          <w:tcPr>
            <w:tcW w:w="1474" w:type="dxa"/>
            <w:vAlign w:val="center"/>
          </w:tcPr>
          <w:p w:rsidR="005121EF" w:rsidRDefault="00842E96">
            <w:pPr>
              <w:pStyle w:val="4"/>
            </w:pPr>
            <w:r>
              <w:t>9996.00</w:t>
            </w:r>
          </w:p>
        </w:tc>
        <w:tc>
          <w:tcPr>
            <w:tcW w:w="3402" w:type="dxa"/>
            <w:vAlign w:val="center"/>
          </w:tcPr>
          <w:p w:rsidR="005121EF" w:rsidRDefault="00842E96">
            <w:pPr>
              <w:pStyle w:val="2"/>
            </w:pPr>
            <w:r>
              <w:t>一、一般公共服务支出</w:t>
            </w: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3</w:t>
            </w:r>
          </w:p>
        </w:tc>
        <w:tc>
          <w:tcPr>
            <w:tcW w:w="3402" w:type="dxa"/>
            <w:vAlign w:val="center"/>
          </w:tcPr>
          <w:p w:rsidR="005121EF" w:rsidRDefault="00842E96">
            <w:pPr>
              <w:pStyle w:val="2"/>
            </w:pPr>
            <w:r>
              <w:t>二、政府性基金预算拨款</w:t>
            </w:r>
          </w:p>
        </w:tc>
        <w:tc>
          <w:tcPr>
            <w:tcW w:w="1474" w:type="dxa"/>
            <w:vAlign w:val="center"/>
          </w:tcPr>
          <w:p w:rsidR="005121EF" w:rsidRDefault="005121EF">
            <w:pPr>
              <w:pStyle w:val="4"/>
            </w:pPr>
          </w:p>
        </w:tc>
        <w:tc>
          <w:tcPr>
            <w:tcW w:w="3402" w:type="dxa"/>
            <w:vAlign w:val="center"/>
          </w:tcPr>
          <w:p w:rsidR="005121EF" w:rsidRDefault="00842E96">
            <w:pPr>
              <w:pStyle w:val="2"/>
            </w:pPr>
            <w:r>
              <w:t>二、外交支出</w:t>
            </w: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4</w:t>
            </w:r>
          </w:p>
        </w:tc>
        <w:tc>
          <w:tcPr>
            <w:tcW w:w="3402" w:type="dxa"/>
            <w:vAlign w:val="center"/>
          </w:tcPr>
          <w:p w:rsidR="005121EF" w:rsidRDefault="00842E96">
            <w:pPr>
              <w:pStyle w:val="2"/>
            </w:pPr>
            <w:r>
              <w:t>三、国有资本经营预算拨款</w:t>
            </w:r>
          </w:p>
        </w:tc>
        <w:tc>
          <w:tcPr>
            <w:tcW w:w="1474" w:type="dxa"/>
            <w:vAlign w:val="center"/>
          </w:tcPr>
          <w:p w:rsidR="005121EF" w:rsidRDefault="005121EF">
            <w:pPr>
              <w:pStyle w:val="4"/>
            </w:pPr>
          </w:p>
        </w:tc>
        <w:tc>
          <w:tcPr>
            <w:tcW w:w="3402" w:type="dxa"/>
            <w:vAlign w:val="center"/>
          </w:tcPr>
          <w:p w:rsidR="005121EF" w:rsidRDefault="00842E96">
            <w:pPr>
              <w:pStyle w:val="2"/>
            </w:pPr>
            <w:r>
              <w:t>三、国防支出</w:t>
            </w: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5</w:t>
            </w:r>
          </w:p>
        </w:tc>
        <w:tc>
          <w:tcPr>
            <w:tcW w:w="3402" w:type="dxa"/>
            <w:vAlign w:val="center"/>
          </w:tcPr>
          <w:p w:rsidR="005121EF" w:rsidRDefault="005121EF">
            <w:pPr>
              <w:pStyle w:val="2"/>
            </w:pPr>
          </w:p>
        </w:tc>
        <w:tc>
          <w:tcPr>
            <w:tcW w:w="1474" w:type="dxa"/>
            <w:vAlign w:val="center"/>
          </w:tcPr>
          <w:p w:rsidR="005121EF" w:rsidRDefault="005121EF">
            <w:pPr>
              <w:pStyle w:val="4"/>
            </w:pPr>
          </w:p>
        </w:tc>
        <w:tc>
          <w:tcPr>
            <w:tcW w:w="3402" w:type="dxa"/>
            <w:vAlign w:val="center"/>
          </w:tcPr>
          <w:p w:rsidR="005121EF" w:rsidRDefault="00842E96">
            <w:pPr>
              <w:pStyle w:val="2"/>
            </w:pPr>
            <w:r>
              <w:t>四、公共安全支出</w:t>
            </w:r>
          </w:p>
        </w:tc>
        <w:tc>
          <w:tcPr>
            <w:tcW w:w="1474" w:type="dxa"/>
            <w:vAlign w:val="center"/>
          </w:tcPr>
          <w:p w:rsidR="005121EF" w:rsidRDefault="00842E96">
            <w:pPr>
              <w:pStyle w:val="4"/>
            </w:pPr>
            <w:r>
              <w:t>9996.00</w:t>
            </w:r>
          </w:p>
        </w:tc>
        <w:tc>
          <w:tcPr>
            <w:tcW w:w="1474" w:type="dxa"/>
            <w:vAlign w:val="center"/>
          </w:tcPr>
          <w:p w:rsidR="005121EF" w:rsidRDefault="00842E96">
            <w:pPr>
              <w:pStyle w:val="4"/>
            </w:pPr>
            <w:r>
              <w:t>9996.00</w:t>
            </w:r>
          </w:p>
        </w:tc>
        <w:tc>
          <w:tcPr>
            <w:tcW w:w="1474" w:type="dxa"/>
            <w:vAlign w:val="center"/>
          </w:tcPr>
          <w:p w:rsidR="005121EF" w:rsidRDefault="005121EF">
            <w:pPr>
              <w:pStyle w:val="4"/>
            </w:pPr>
          </w:p>
        </w:tc>
        <w:tc>
          <w:tcPr>
            <w:tcW w:w="1474"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6</w:t>
            </w:r>
          </w:p>
        </w:tc>
        <w:tc>
          <w:tcPr>
            <w:tcW w:w="3402" w:type="dxa"/>
            <w:vAlign w:val="center"/>
          </w:tcPr>
          <w:p w:rsidR="005121EF" w:rsidRDefault="005121EF">
            <w:pPr>
              <w:pStyle w:val="2"/>
            </w:pPr>
          </w:p>
        </w:tc>
        <w:tc>
          <w:tcPr>
            <w:tcW w:w="1474" w:type="dxa"/>
            <w:vAlign w:val="center"/>
          </w:tcPr>
          <w:p w:rsidR="005121EF" w:rsidRDefault="005121EF">
            <w:pPr>
              <w:pStyle w:val="4"/>
            </w:pPr>
          </w:p>
        </w:tc>
        <w:tc>
          <w:tcPr>
            <w:tcW w:w="3402" w:type="dxa"/>
            <w:vAlign w:val="center"/>
          </w:tcPr>
          <w:p w:rsidR="005121EF" w:rsidRDefault="00842E96">
            <w:pPr>
              <w:pStyle w:val="2"/>
            </w:pPr>
            <w:r>
              <w:t>五、教育支出</w:t>
            </w: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7</w:t>
            </w:r>
          </w:p>
        </w:tc>
        <w:tc>
          <w:tcPr>
            <w:tcW w:w="3402" w:type="dxa"/>
            <w:vAlign w:val="center"/>
          </w:tcPr>
          <w:p w:rsidR="005121EF" w:rsidRDefault="005121EF">
            <w:pPr>
              <w:pStyle w:val="2"/>
            </w:pPr>
          </w:p>
        </w:tc>
        <w:tc>
          <w:tcPr>
            <w:tcW w:w="1474" w:type="dxa"/>
            <w:vAlign w:val="center"/>
          </w:tcPr>
          <w:p w:rsidR="005121EF" w:rsidRDefault="005121EF">
            <w:pPr>
              <w:pStyle w:val="4"/>
            </w:pPr>
          </w:p>
        </w:tc>
        <w:tc>
          <w:tcPr>
            <w:tcW w:w="3402" w:type="dxa"/>
            <w:vAlign w:val="center"/>
          </w:tcPr>
          <w:p w:rsidR="005121EF" w:rsidRDefault="00842E96">
            <w:pPr>
              <w:pStyle w:val="2"/>
            </w:pPr>
            <w:r>
              <w:t>六、科学技术支出</w:t>
            </w: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8</w:t>
            </w:r>
          </w:p>
        </w:tc>
        <w:tc>
          <w:tcPr>
            <w:tcW w:w="3402" w:type="dxa"/>
            <w:vAlign w:val="center"/>
          </w:tcPr>
          <w:p w:rsidR="005121EF" w:rsidRDefault="005121EF">
            <w:pPr>
              <w:pStyle w:val="2"/>
            </w:pPr>
          </w:p>
        </w:tc>
        <w:tc>
          <w:tcPr>
            <w:tcW w:w="1474" w:type="dxa"/>
            <w:vAlign w:val="center"/>
          </w:tcPr>
          <w:p w:rsidR="005121EF" w:rsidRDefault="005121EF">
            <w:pPr>
              <w:pStyle w:val="4"/>
            </w:pPr>
          </w:p>
        </w:tc>
        <w:tc>
          <w:tcPr>
            <w:tcW w:w="3402" w:type="dxa"/>
            <w:vAlign w:val="center"/>
          </w:tcPr>
          <w:p w:rsidR="005121EF" w:rsidRDefault="00842E96">
            <w:pPr>
              <w:pStyle w:val="2"/>
            </w:pPr>
            <w:r>
              <w:t>七、文化旅游体育与传媒支出</w:t>
            </w: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9</w:t>
            </w:r>
          </w:p>
        </w:tc>
        <w:tc>
          <w:tcPr>
            <w:tcW w:w="3402" w:type="dxa"/>
            <w:vAlign w:val="center"/>
          </w:tcPr>
          <w:p w:rsidR="005121EF" w:rsidRDefault="005121EF">
            <w:pPr>
              <w:pStyle w:val="2"/>
            </w:pPr>
          </w:p>
        </w:tc>
        <w:tc>
          <w:tcPr>
            <w:tcW w:w="1474" w:type="dxa"/>
            <w:vAlign w:val="center"/>
          </w:tcPr>
          <w:p w:rsidR="005121EF" w:rsidRDefault="005121EF">
            <w:pPr>
              <w:pStyle w:val="4"/>
            </w:pPr>
          </w:p>
        </w:tc>
        <w:tc>
          <w:tcPr>
            <w:tcW w:w="3402" w:type="dxa"/>
            <w:vAlign w:val="center"/>
          </w:tcPr>
          <w:p w:rsidR="005121EF" w:rsidRDefault="00842E96">
            <w:pPr>
              <w:pStyle w:val="2"/>
            </w:pPr>
            <w:r>
              <w:t>八、社会保障和就业支出</w:t>
            </w: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10</w:t>
            </w:r>
          </w:p>
        </w:tc>
        <w:tc>
          <w:tcPr>
            <w:tcW w:w="3402" w:type="dxa"/>
            <w:vAlign w:val="center"/>
          </w:tcPr>
          <w:p w:rsidR="005121EF" w:rsidRDefault="005121EF">
            <w:pPr>
              <w:pStyle w:val="2"/>
            </w:pPr>
          </w:p>
        </w:tc>
        <w:tc>
          <w:tcPr>
            <w:tcW w:w="1474" w:type="dxa"/>
            <w:vAlign w:val="center"/>
          </w:tcPr>
          <w:p w:rsidR="005121EF" w:rsidRDefault="005121EF">
            <w:pPr>
              <w:pStyle w:val="4"/>
            </w:pPr>
          </w:p>
        </w:tc>
        <w:tc>
          <w:tcPr>
            <w:tcW w:w="3402" w:type="dxa"/>
            <w:vAlign w:val="center"/>
          </w:tcPr>
          <w:p w:rsidR="005121EF" w:rsidRDefault="00842E96">
            <w:pPr>
              <w:pStyle w:val="2"/>
            </w:pPr>
            <w:r>
              <w:t>九、社会保险基金支出</w:t>
            </w: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11</w:t>
            </w:r>
          </w:p>
        </w:tc>
        <w:tc>
          <w:tcPr>
            <w:tcW w:w="3402" w:type="dxa"/>
            <w:vAlign w:val="center"/>
          </w:tcPr>
          <w:p w:rsidR="005121EF" w:rsidRDefault="005121EF">
            <w:pPr>
              <w:pStyle w:val="2"/>
            </w:pPr>
          </w:p>
        </w:tc>
        <w:tc>
          <w:tcPr>
            <w:tcW w:w="1474" w:type="dxa"/>
            <w:vAlign w:val="center"/>
          </w:tcPr>
          <w:p w:rsidR="005121EF" w:rsidRDefault="005121EF">
            <w:pPr>
              <w:pStyle w:val="4"/>
            </w:pPr>
          </w:p>
        </w:tc>
        <w:tc>
          <w:tcPr>
            <w:tcW w:w="3402" w:type="dxa"/>
            <w:vAlign w:val="center"/>
          </w:tcPr>
          <w:p w:rsidR="005121EF" w:rsidRDefault="00842E96">
            <w:pPr>
              <w:pStyle w:val="2"/>
            </w:pPr>
            <w:r>
              <w:t>十、卫生健康支出</w:t>
            </w: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12</w:t>
            </w:r>
          </w:p>
        </w:tc>
        <w:tc>
          <w:tcPr>
            <w:tcW w:w="3402" w:type="dxa"/>
            <w:vAlign w:val="center"/>
          </w:tcPr>
          <w:p w:rsidR="005121EF" w:rsidRDefault="005121EF">
            <w:pPr>
              <w:pStyle w:val="2"/>
            </w:pPr>
          </w:p>
        </w:tc>
        <w:tc>
          <w:tcPr>
            <w:tcW w:w="1474" w:type="dxa"/>
            <w:vAlign w:val="center"/>
          </w:tcPr>
          <w:p w:rsidR="005121EF" w:rsidRDefault="005121EF">
            <w:pPr>
              <w:pStyle w:val="4"/>
            </w:pPr>
          </w:p>
        </w:tc>
        <w:tc>
          <w:tcPr>
            <w:tcW w:w="3402" w:type="dxa"/>
            <w:vAlign w:val="center"/>
          </w:tcPr>
          <w:p w:rsidR="005121EF" w:rsidRDefault="00842E96">
            <w:pPr>
              <w:pStyle w:val="2"/>
            </w:pPr>
            <w:r>
              <w:t>十一、节能环保支出</w:t>
            </w: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13</w:t>
            </w:r>
          </w:p>
        </w:tc>
        <w:tc>
          <w:tcPr>
            <w:tcW w:w="3402" w:type="dxa"/>
            <w:vAlign w:val="center"/>
          </w:tcPr>
          <w:p w:rsidR="005121EF" w:rsidRDefault="005121EF">
            <w:pPr>
              <w:pStyle w:val="2"/>
            </w:pPr>
          </w:p>
        </w:tc>
        <w:tc>
          <w:tcPr>
            <w:tcW w:w="1474" w:type="dxa"/>
            <w:vAlign w:val="center"/>
          </w:tcPr>
          <w:p w:rsidR="005121EF" w:rsidRDefault="005121EF">
            <w:pPr>
              <w:pStyle w:val="4"/>
            </w:pPr>
          </w:p>
        </w:tc>
        <w:tc>
          <w:tcPr>
            <w:tcW w:w="3402" w:type="dxa"/>
            <w:vAlign w:val="center"/>
          </w:tcPr>
          <w:p w:rsidR="005121EF" w:rsidRDefault="00842E96">
            <w:pPr>
              <w:pStyle w:val="2"/>
            </w:pPr>
            <w:r>
              <w:t>十二、城乡社区支出</w:t>
            </w: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14</w:t>
            </w:r>
          </w:p>
        </w:tc>
        <w:tc>
          <w:tcPr>
            <w:tcW w:w="3402" w:type="dxa"/>
            <w:vAlign w:val="center"/>
          </w:tcPr>
          <w:p w:rsidR="005121EF" w:rsidRDefault="005121EF">
            <w:pPr>
              <w:pStyle w:val="2"/>
            </w:pPr>
          </w:p>
        </w:tc>
        <w:tc>
          <w:tcPr>
            <w:tcW w:w="1474" w:type="dxa"/>
            <w:vAlign w:val="center"/>
          </w:tcPr>
          <w:p w:rsidR="005121EF" w:rsidRDefault="005121EF">
            <w:pPr>
              <w:pStyle w:val="4"/>
            </w:pPr>
          </w:p>
        </w:tc>
        <w:tc>
          <w:tcPr>
            <w:tcW w:w="3402" w:type="dxa"/>
            <w:vAlign w:val="center"/>
          </w:tcPr>
          <w:p w:rsidR="005121EF" w:rsidRDefault="00842E96">
            <w:pPr>
              <w:pStyle w:val="2"/>
            </w:pPr>
            <w:r>
              <w:t>十三、农林水支出</w:t>
            </w: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15</w:t>
            </w:r>
          </w:p>
        </w:tc>
        <w:tc>
          <w:tcPr>
            <w:tcW w:w="3402" w:type="dxa"/>
            <w:vAlign w:val="center"/>
          </w:tcPr>
          <w:p w:rsidR="005121EF" w:rsidRDefault="005121EF">
            <w:pPr>
              <w:pStyle w:val="2"/>
            </w:pPr>
          </w:p>
        </w:tc>
        <w:tc>
          <w:tcPr>
            <w:tcW w:w="1474" w:type="dxa"/>
            <w:vAlign w:val="center"/>
          </w:tcPr>
          <w:p w:rsidR="005121EF" w:rsidRDefault="005121EF">
            <w:pPr>
              <w:pStyle w:val="4"/>
            </w:pPr>
          </w:p>
        </w:tc>
        <w:tc>
          <w:tcPr>
            <w:tcW w:w="3402" w:type="dxa"/>
            <w:vAlign w:val="center"/>
          </w:tcPr>
          <w:p w:rsidR="005121EF" w:rsidRDefault="00842E96">
            <w:pPr>
              <w:pStyle w:val="2"/>
            </w:pPr>
            <w:r>
              <w:t>十四、交通运输支出</w:t>
            </w: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16</w:t>
            </w:r>
          </w:p>
        </w:tc>
        <w:tc>
          <w:tcPr>
            <w:tcW w:w="3402" w:type="dxa"/>
            <w:vAlign w:val="center"/>
          </w:tcPr>
          <w:p w:rsidR="005121EF" w:rsidRDefault="005121EF">
            <w:pPr>
              <w:pStyle w:val="2"/>
            </w:pPr>
          </w:p>
        </w:tc>
        <w:tc>
          <w:tcPr>
            <w:tcW w:w="1474" w:type="dxa"/>
            <w:vAlign w:val="center"/>
          </w:tcPr>
          <w:p w:rsidR="005121EF" w:rsidRDefault="005121EF">
            <w:pPr>
              <w:pStyle w:val="4"/>
            </w:pPr>
          </w:p>
        </w:tc>
        <w:tc>
          <w:tcPr>
            <w:tcW w:w="3402" w:type="dxa"/>
            <w:vAlign w:val="center"/>
          </w:tcPr>
          <w:p w:rsidR="005121EF" w:rsidRDefault="00842E96">
            <w:pPr>
              <w:pStyle w:val="2"/>
            </w:pPr>
            <w:r>
              <w:t>十五、资源勘探工业信息等支出</w:t>
            </w: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17</w:t>
            </w:r>
          </w:p>
        </w:tc>
        <w:tc>
          <w:tcPr>
            <w:tcW w:w="3402" w:type="dxa"/>
            <w:vAlign w:val="center"/>
          </w:tcPr>
          <w:p w:rsidR="005121EF" w:rsidRDefault="005121EF">
            <w:pPr>
              <w:pStyle w:val="2"/>
            </w:pPr>
          </w:p>
        </w:tc>
        <w:tc>
          <w:tcPr>
            <w:tcW w:w="1474" w:type="dxa"/>
            <w:vAlign w:val="center"/>
          </w:tcPr>
          <w:p w:rsidR="005121EF" w:rsidRDefault="005121EF">
            <w:pPr>
              <w:pStyle w:val="4"/>
            </w:pPr>
          </w:p>
        </w:tc>
        <w:tc>
          <w:tcPr>
            <w:tcW w:w="3402" w:type="dxa"/>
            <w:vAlign w:val="center"/>
          </w:tcPr>
          <w:p w:rsidR="005121EF" w:rsidRDefault="00842E96">
            <w:pPr>
              <w:pStyle w:val="2"/>
            </w:pPr>
            <w:r>
              <w:t>十六、商业服务业等支出</w:t>
            </w: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lastRenderedPageBreak/>
              <w:t>18</w:t>
            </w:r>
          </w:p>
        </w:tc>
        <w:tc>
          <w:tcPr>
            <w:tcW w:w="3402" w:type="dxa"/>
            <w:vAlign w:val="center"/>
          </w:tcPr>
          <w:p w:rsidR="005121EF" w:rsidRDefault="005121EF">
            <w:pPr>
              <w:pStyle w:val="2"/>
            </w:pPr>
          </w:p>
        </w:tc>
        <w:tc>
          <w:tcPr>
            <w:tcW w:w="1474" w:type="dxa"/>
            <w:vAlign w:val="center"/>
          </w:tcPr>
          <w:p w:rsidR="005121EF" w:rsidRDefault="005121EF">
            <w:pPr>
              <w:pStyle w:val="4"/>
            </w:pPr>
          </w:p>
        </w:tc>
        <w:tc>
          <w:tcPr>
            <w:tcW w:w="3402" w:type="dxa"/>
            <w:vAlign w:val="center"/>
          </w:tcPr>
          <w:p w:rsidR="005121EF" w:rsidRDefault="00842E96">
            <w:pPr>
              <w:pStyle w:val="2"/>
            </w:pPr>
            <w:r>
              <w:t>十七、金融支出</w:t>
            </w: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19</w:t>
            </w:r>
          </w:p>
        </w:tc>
        <w:tc>
          <w:tcPr>
            <w:tcW w:w="3402" w:type="dxa"/>
            <w:vAlign w:val="center"/>
          </w:tcPr>
          <w:p w:rsidR="005121EF" w:rsidRDefault="005121EF">
            <w:pPr>
              <w:pStyle w:val="2"/>
            </w:pPr>
          </w:p>
        </w:tc>
        <w:tc>
          <w:tcPr>
            <w:tcW w:w="1474" w:type="dxa"/>
            <w:vAlign w:val="center"/>
          </w:tcPr>
          <w:p w:rsidR="005121EF" w:rsidRDefault="005121EF">
            <w:pPr>
              <w:pStyle w:val="4"/>
            </w:pPr>
          </w:p>
        </w:tc>
        <w:tc>
          <w:tcPr>
            <w:tcW w:w="3402" w:type="dxa"/>
            <w:vAlign w:val="center"/>
          </w:tcPr>
          <w:p w:rsidR="005121EF" w:rsidRDefault="00842E96">
            <w:pPr>
              <w:pStyle w:val="2"/>
            </w:pPr>
            <w:r>
              <w:t>十八、援助其他地区支出</w:t>
            </w: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20</w:t>
            </w:r>
          </w:p>
        </w:tc>
        <w:tc>
          <w:tcPr>
            <w:tcW w:w="3402" w:type="dxa"/>
            <w:vAlign w:val="center"/>
          </w:tcPr>
          <w:p w:rsidR="005121EF" w:rsidRDefault="005121EF">
            <w:pPr>
              <w:pStyle w:val="2"/>
            </w:pPr>
          </w:p>
        </w:tc>
        <w:tc>
          <w:tcPr>
            <w:tcW w:w="1474" w:type="dxa"/>
            <w:vAlign w:val="center"/>
          </w:tcPr>
          <w:p w:rsidR="005121EF" w:rsidRDefault="005121EF">
            <w:pPr>
              <w:pStyle w:val="4"/>
            </w:pPr>
          </w:p>
        </w:tc>
        <w:tc>
          <w:tcPr>
            <w:tcW w:w="3402" w:type="dxa"/>
            <w:vAlign w:val="center"/>
          </w:tcPr>
          <w:p w:rsidR="005121EF" w:rsidRDefault="00842E96">
            <w:pPr>
              <w:pStyle w:val="2"/>
            </w:pPr>
            <w:r>
              <w:t>十九、自然资源海洋气象等支出</w:t>
            </w: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21</w:t>
            </w:r>
          </w:p>
        </w:tc>
        <w:tc>
          <w:tcPr>
            <w:tcW w:w="3402" w:type="dxa"/>
            <w:vAlign w:val="center"/>
          </w:tcPr>
          <w:p w:rsidR="005121EF" w:rsidRDefault="005121EF">
            <w:pPr>
              <w:pStyle w:val="2"/>
            </w:pPr>
          </w:p>
        </w:tc>
        <w:tc>
          <w:tcPr>
            <w:tcW w:w="1474" w:type="dxa"/>
            <w:vAlign w:val="center"/>
          </w:tcPr>
          <w:p w:rsidR="005121EF" w:rsidRDefault="005121EF">
            <w:pPr>
              <w:pStyle w:val="4"/>
            </w:pPr>
          </w:p>
        </w:tc>
        <w:tc>
          <w:tcPr>
            <w:tcW w:w="3402" w:type="dxa"/>
            <w:vAlign w:val="center"/>
          </w:tcPr>
          <w:p w:rsidR="005121EF" w:rsidRDefault="00842E96">
            <w:pPr>
              <w:pStyle w:val="2"/>
            </w:pPr>
            <w:r>
              <w:t>二十、住房保障支出</w:t>
            </w: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22</w:t>
            </w:r>
          </w:p>
        </w:tc>
        <w:tc>
          <w:tcPr>
            <w:tcW w:w="3402" w:type="dxa"/>
            <w:vAlign w:val="center"/>
          </w:tcPr>
          <w:p w:rsidR="005121EF" w:rsidRDefault="005121EF">
            <w:pPr>
              <w:pStyle w:val="2"/>
            </w:pPr>
          </w:p>
        </w:tc>
        <w:tc>
          <w:tcPr>
            <w:tcW w:w="1474" w:type="dxa"/>
            <w:vAlign w:val="center"/>
          </w:tcPr>
          <w:p w:rsidR="005121EF" w:rsidRDefault="005121EF">
            <w:pPr>
              <w:pStyle w:val="4"/>
            </w:pPr>
          </w:p>
        </w:tc>
        <w:tc>
          <w:tcPr>
            <w:tcW w:w="3402" w:type="dxa"/>
            <w:vAlign w:val="center"/>
          </w:tcPr>
          <w:p w:rsidR="005121EF" w:rsidRDefault="00842E96">
            <w:pPr>
              <w:pStyle w:val="2"/>
            </w:pPr>
            <w:r>
              <w:t>二十一、粮油物资储备支出</w:t>
            </w: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23</w:t>
            </w:r>
          </w:p>
        </w:tc>
        <w:tc>
          <w:tcPr>
            <w:tcW w:w="3402" w:type="dxa"/>
            <w:vAlign w:val="center"/>
          </w:tcPr>
          <w:p w:rsidR="005121EF" w:rsidRDefault="005121EF">
            <w:pPr>
              <w:pStyle w:val="2"/>
            </w:pPr>
          </w:p>
        </w:tc>
        <w:tc>
          <w:tcPr>
            <w:tcW w:w="1474" w:type="dxa"/>
            <w:vAlign w:val="center"/>
          </w:tcPr>
          <w:p w:rsidR="005121EF" w:rsidRDefault="005121EF">
            <w:pPr>
              <w:pStyle w:val="4"/>
            </w:pPr>
          </w:p>
        </w:tc>
        <w:tc>
          <w:tcPr>
            <w:tcW w:w="3402" w:type="dxa"/>
            <w:vAlign w:val="center"/>
          </w:tcPr>
          <w:p w:rsidR="005121EF" w:rsidRDefault="00842E96">
            <w:pPr>
              <w:pStyle w:val="2"/>
            </w:pPr>
            <w:r>
              <w:t>二十二、国有资本经营预算支出</w:t>
            </w: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24</w:t>
            </w:r>
          </w:p>
        </w:tc>
        <w:tc>
          <w:tcPr>
            <w:tcW w:w="3402" w:type="dxa"/>
            <w:vAlign w:val="center"/>
          </w:tcPr>
          <w:p w:rsidR="005121EF" w:rsidRDefault="005121EF">
            <w:pPr>
              <w:pStyle w:val="2"/>
            </w:pPr>
          </w:p>
        </w:tc>
        <w:tc>
          <w:tcPr>
            <w:tcW w:w="1474" w:type="dxa"/>
            <w:vAlign w:val="center"/>
          </w:tcPr>
          <w:p w:rsidR="005121EF" w:rsidRDefault="005121EF">
            <w:pPr>
              <w:pStyle w:val="4"/>
            </w:pPr>
          </w:p>
        </w:tc>
        <w:tc>
          <w:tcPr>
            <w:tcW w:w="3402" w:type="dxa"/>
            <w:vAlign w:val="center"/>
          </w:tcPr>
          <w:p w:rsidR="005121EF" w:rsidRDefault="00842E96">
            <w:pPr>
              <w:pStyle w:val="2"/>
            </w:pPr>
            <w:r>
              <w:t>二十三、灾害防治及应急管理支出</w:t>
            </w: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25</w:t>
            </w:r>
          </w:p>
        </w:tc>
        <w:tc>
          <w:tcPr>
            <w:tcW w:w="3402" w:type="dxa"/>
            <w:vAlign w:val="center"/>
          </w:tcPr>
          <w:p w:rsidR="005121EF" w:rsidRDefault="005121EF">
            <w:pPr>
              <w:pStyle w:val="2"/>
            </w:pPr>
          </w:p>
        </w:tc>
        <w:tc>
          <w:tcPr>
            <w:tcW w:w="1474" w:type="dxa"/>
            <w:vAlign w:val="center"/>
          </w:tcPr>
          <w:p w:rsidR="005121EF" w:rsidRDefault="005121EF">
            <w:pPr>
              <w:pStyle w:val="4"/>
            </w:pPr>
          </w:p>
        </w:tc>
        <w:tc>
          <w:tcPr>
            <w:tcW w:w="3402" w:type="dxa"/>
            <w:vAlign w:val="center"/>
          </w:tcPr>
          <w:p w:rsidR="005121EF" w:rsidRDefault="00842E96">
            <w:pPr>
              <w:pStyle w:val="2"/>
            </w:pPr>
            <w:r>
              <w:t>二十四、预备费</w:t>
            </w: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26</w:t>
            </w:r>
          </w:p>
        </w:tc>
        <w:tc>
          <w:tcPr>
            <w:tcW w:w="3402" w:type="dxa"/>
            <w:vAlign w:val="center"/>
          </w:tcPr>
          <w:p w:rsidR="005121EF" w:rsidRDefault="005121EF">
            <w:pPr>
              <w:pStyle w:val="2"/>
            </w:pPr>
          </w:p>
        </w:tc>
        <w:tc>
          <w:tcPr>
            <w:tcW w:w="1474" w:type="dxa"/>
            <w:vAlign w:val="center"/>
          </w:tcPr>
          <w:p w:rsidR="005121EF" w:rsidRDefault="005121EF">
            <w:pPr>
              <w:pStyle w:val="4"/>
            </w:pPr>
          </w:p>
        </w:tc>
        <w:tc>
          <w:tcPr>
            <w:tcW w:w="3402" w:type="dxa"/>
            <w:vAlign w:val="center"/>
          </w:tcPr>
          <w:p w:rsidR="005121EF" w:rsidRDefault="00842E96">
            <w:pPr>
              <w:pStyle w:val="2"/>
            </w:pPr>
            <w:r>
              <w:t>二十五、其他支出</w:t>
            </w: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27</w:t>
            </w:r>
          </w:p>
        </w:tc>
        <w:tc>
          <w:tcPr>
            <w:tcW w:w="3402" w:type="dxa"/>
            <w:vAlign w:val="center"/>
          </w:tcPr>
          <w:p w:rsidR="005121EF" w:rsidRDefault="005121EF">
            <w:pPr>
              <w:pStyle w:val="2"/>
            </w:pPr>
          </w:p>
        </w:tc>
        <w:tc>
          <w:tcPr>
            <w:tcW w:w="1474" w:type="dxa"/>
            <w:vAlign w:val="center"/>
          </w:tcPr>
          <w:p w:rsidR="005121EF" w:rsidRDefault="005121EF">
            <w:pPr>
              <w:pStyle w:val="4"/>
            </w:pPr>
          </w:p>
        </w:tc>
        <w:tc>
          <w:tcPr>
            <w:tcW w:w="3402" w:type="dxa"/>
            <w:vAlign w:val="center"/>
          </w:tcPr>
          <w:p w:rsidR="005121EF" w:rsidRDefault="00842E96">
            <w:pPr>
              <w:pStyle w:val="2"/>
            </w:pPr>
            <w:r>
              <w:t>二十六、转移性支出</w:t>
            </w: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28</w:t>
            </w:r>
          </w:p>
        </w:tc>
        <w:tc>
          <w:tcPr>
            <w:tcW w:w="3402" w:type="dxa"/>
            <w:vAlign w:val="center"/>
          </w:tcPr>
          <w:p w:rsidR="005121EF" w:rsidRDefault="005121EF">
            <w:pPr>
              <w:pStyle w:val="2"/>
            </w:pPr>
          </w:p>
        </w:tc>
        <w:tc>
          <w:tcPr>
            <w:tcW w:w="1474" w:type="dxa"/>
            <w:vAlign w:val="center"/>
          </w:tcPr>
          <w:p w:rsidR="005121EF" w:rsidRDefault="005121EF">
            <w:pPr>
              <w:pStyle w:val="4"/>
            </w:pPr>
          </w:p>
        </w:tc>
        <w:tc>
          <w:tcPr>
            <w:tcW w:w="3402" w:type="dxa"/>
            <w:vAlign w:val="center"/>
          </w:tcPr>
          <w:p w:rsidR="005121EF" w:rsidRDefault="00842E96">
            <w:pPr>
              <w:pStyle w:val="2"/>
            </w:pPr>
            <w:r>
              <w:t>二十七、债务还本支出</w:t>
            </w: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29</w:t>
            </w:r>
          </w:p>
        </w:tc>
        <w:tc>
          <w:tcPr>
            <w:tcW w:w="3402" w:type="dxa"/>
            <w:vAlign w:val="center"/>
          </w:tcPr>
          <w:p w:rsidR="005121EF" w:rsidRDefault="005121EF">
            <w:pPr>
              <w:pStyle w:val="2"/>
            </w:pPr>
          </w:p>
        </w:tc>
        <w:tc>
          <w:tcPr>
            <w:tcW w:w="1474" w:type="dxa"/>
            <w:vAlign w:val="center"/>
          </w:tcPr>
          <w:p w:rsidR="005121EF" w:rsidRDefault="005121EF">
            <w:pPr>
              <w:pStyle w:val="4"/>
            </w:pPr>
          </w:p>
        </w:tc>
        <w:tc>
          <w:tcPr>
            <w:tcW w:w="3402" w:type="dxa"/>
            <w:vAlign w:val="center"/>
          </w:tcPr>
          <w:p w:rsidR="005121EF" w:rsidRDefault="00842E96">
            <w:pPr>
              <w:pStyle w:val="2"/>
            </w:pPr>
            <w:r>
              <w:t>二十八、债务付息支出</w:t>
            </w: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30</w:t>
            </w:r>
          </w:p>
        </w:tc>
        <w:tc>
          <w:tcPr>
            <w:tcW w:w="3402" w:type="dxa"/>
            <w:vAlign w:val="center"/>
          </w:tcPr>
          <w:p w:rsidR="005121EF" w:rsidRDefault="005121EF">
            <w:pPr>
              <w:pStyle w:val="2"/>
            </w:pPr>
          </w:p>
        </w:tc>
        <w:tc>
          <w:tcPr>
            <w:tcW w:w="1474" w:type="dxa"/>
            <w:vAlign w:val="center"/>
          </w:tcPr>
          <w:p w:rsidR="005121EF" w:rsidRDefault="005121EF">
            <w:pPr>
              <w:pStyle w:val="4"/>
            </w:pPr>
          </w:p>
        </w:tc>
        <w:tc>
          <w:tcPr>
            <w:tcW w:w="3402" w:type="dxa"/>
            <w:vAlign w:val="center"/>
          </w:tcPr>
          <w:p w:rsidR="005121EF" w:rsidRDefault="00842E96">
            <w:pPr>
              <w:pStyle w:val="2"/>
            </w:pPr>
            <w:r>
              <w:t>二十九、债务发行费用支出</w:t>
            </w: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31</w:t>
            </w:r>
          </w:p>
        </w:tc>
        <w:tc>
          <w:tcPr>
            <w:tcW w:w="3402" w:type="dxa"/>
            <w:vAlign w:val="center"/>
          </w:tcPr>
          <w:p w:rsidR="005121EF" w:rsidRDefault="005121EF">
            <w:pPr>
              <w:pStyle w:val="2"/>
            </w:pPr>
          </w:p>
        </w:tc>
        <w:tc>
          <w:tcPr>
            <w:tcW w:w="1474" w:type="dxa"/>
            <w:vAlign w:val="center"/>
          </w:tcPr>
          <w:p w:rsidR="005121EF" w:rsidRDefault="005121EF">
            <w:pPr>
              <w:pStyle w:val="4"/>
            </w:pPr>
          </w:p>
        </w:tc>
        <w:tc>
          <w:tcPr>
            <w:tcW w:w="3402" w:type="dxa"/>
            <w:vAlign w:val="center"/>
          </w:tcPr>
          <w:p w:rsidR="005121EF" w:rsidRDefault="00842E96">
            <w:pPr>
              <w:pStyle w:val="2"/>
            </w:pPr>
            <w:r>
              <w:t>三十、抗疫特别国债安排的支出</w:t>
            </w: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32</w:t>
            </w:r>
          </w:p>
        </w:tc>
        <w:tc>
          <w:tcPr>
            <w:tcW w:w="3402" w:type="dxa"/>
            <w:vAlign w:val="center"/>
          </w:tcPr>
          <w:p w:rsidR="005121EF" w:rsidRDefault="00842E96">
            <w:pPr>
              <w:pStyle w:val="6"/>
            </w:pPr>
            <w:r>
              <w:t>本年收入合计</w:t>
            </w:r>
          </w:p>
        </w:tc>
        <w:tc>
          <w:tcPr>
            <w:tcW w:w="1474" w:type="dxa"/>
            <w:vAlign w:val="center"/>
          </w:tcPr>
          <w:p w:rsidR="005121EF" w:rsidRDefault="00842E96">
            <w:pPr>
              <w:pStyle w:val="7"/>
            </w:pPr>
            <w:r>
              <w:t>9996.00</w:t>
            </w:r>
          </w:p>
        </w:tc>
        <w:tc>
          <w:tcPr>
            <w:tcW w:w="3402" w:type="dxa"/>
            <w:vAlign w:val="center"/>
          </w:tcPr>
          <w:p w:rsidR="005121EF" w:rsidRDefault="00842E96">
            <w:pPr>
              <w:pStyle w:val="6"/>
            </w:pPr>
            <w:r>
              <w:t>本年支出合计</w:t>
            </w:r>
          </w:p>
        </w:tc>
        <w:tc>
          <w:tcPr>
            <w:tcW w:w="1474" w:type="dxa"/>
            <w:vAlign w:val="center"/>
          </w:tcPr>
          <w:p w:rsidR="005121EF" w:rsidRDefault="00842E96">
            <w:pPr>
              <w:pStyle w:val="7"/>
            </w:pPr>
            <w:r>
              <w:t>9996.00</w:t>
            </w:r>
          </w:p>
        </w:tc>
        <w:tc>
          <w:tcPr>
            <w:tcW w:w="1474" w:type="dxa"/>
            <w:vAlign w:val="center"/>
          </w:tcPr>
          <w:p w:rsidR="005121EF" w:rsidRDefault="00842E96">
            <w:pPr>
              <w:pStyle w:val="7"/>
            </w:pPr>
            <w:r>
              <w:t>9996.00</w:t>
            </w:r>
          </w:p>
        </w:tc>
        <w:tc>
          <w:tcPr>
            <w:tcW w:w="1474" w:type="dxa"/>
            <w:vAlign w:val="center"/>
          </w:tcPr>
          <w:p w:rsidR="005121EF" w:rsidRDefault="005121EF">
            <w:pPr>
              <w:pStyle w:val="7"/>
            </w:pPr>
          </w:p>
        </w:tc>
        <w:tc>
          <w:tcPr>
            <w:tcW w:w="1474" w:type="dxa"/>
            <w:vAlign w:val="center"/>
          </w:tcPr>
          <w:p w:rsidR="005121EF" w:rsidRDefault="005121EF">
            <w:pPr>
              <w:pStyle w:val="7"/>
            </w:pPr>
          </w:p>
        </w:tc>
      </w:tr>
      <w:tr w:rsidR="005121EF">
        <w:trPr>
          <w:trHeight w:val="369"/>
          <w:jc w:val="center"/>
        </w:trPr>
        <w:tc>
          <w:tcPr>
            <w:tcW w:w="850" w:type="dxa"/>
            <w:vAlign w:val="center"/>
          </w:tcPr>
          <w:p w:rsidR="005121EF" w:rsidRDefault="00842E96">
            <w:pPr>
              <w:pStyle w:val="3"/>
            </w:pPr>
            <w:r>
              <w:t>33</w:t>
            </w:r>
          </w:p>
        </w:tc>
        <w:tc>
          <w:tcPr>
            <w:tcW w:w="3402" w:type="dxa"/>
            <w:vAlign w:val="center"/>
          </w:tcPr>
          <w:p w:rsidR="005121EF" w:rsidRDefault="00842E96">
            <w:pPr>
              <w:pStyle w:val="2"/>
            </w:pPr>
            <w:r>
              <w:t>年初财政拨款结转和结余</w:t>
            </w:r>
          </w:p>
        </w:tc>
        <w:tc>
          <w:tcPr>
            <w:tcW w:w="1474" w:type="dxa"/>
            <w:vAlign w:val="center"/>
          </w:tcPr>
          <w:p w:rsidR="005121EF" w:rsidRDefault="005121EF">
            <w:pPr>
              <w:pStyle w:val="4"/>
            </w:pPr>
          </w:p>
        </w:tc>
        <w:tc>
          <w:tcPr>
            <w:tcW w:w="3402" w:type="dxa"/>
            <w:vAlign w:val="center"/>
          </w:tcPr>
          <w:p w:rsidR="005121EF" w:rsidRDefault="00842E96">
            <w:pPr>
              <w:pStyle w:val="2"/>
            </w:pPr>
            <w:r>
              <w:t>年末财政拨款结转和结余</w:t>
            </w: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34</w:t>
            </w:r>
          </w:p>
        </w:tc>
        <w:tc>
          <w:tcPr>
            <w:tcW w:w="3402" w:type="dxa"/>
            <w:vAlign w:val="center"/>
          </w:tcPr>
          <w:p w:rsidR="005121EF" w:rsidRDefault="00842E96">
            <w:pPr>
              <w:pStyle w:val="2"/>
            </w:pPr>
            <w:r>
              <w:t>一、一般公共预算拨款</w:t>
            </w:r>
          </w:p>
        </w:tc>
        <w:tc>
          <w:tcPr>
            <w:tcW w:w="1474" w:type="dxa"/>
            <w:vAlign w:val="center"/>
          </w:tcPr>
          <w:p w:rsidR="005121EF" w:rsidRDefault="005121EF">
            <w:pPr>
              <w:pStyle w:val="4"/>
            </w:pPr>
          </w:p>
        </w:tc>
        <w:tc>
          <w:tcPr>
            <w:tcW w:w="3402" w:type="dxa"/>
            <w:vAlign w:val="center"/>
          </w:tcPr>
          <w:p w:rsidR="005121EF" w:rsidRDefault="005121EF">
            <w:pPr>
              <w:pStyle w:val="2"/>
            </w:pP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1</w:t>
            </w:r>
          </w:p>
        </w:tc>
        <w:tc>
          <w:tcPr>
            <w:tcW w:w="3402" w:type="dxa"/>
            <w:vAlign w:val="center"/>
          </w:tcPr>
          <w:p w:rsidR="005121EF" w:rsidRDefault="00842E96">
            <w:pPr>
              <w:pStyle w:val="2"/>
            </w:pPr>
            <w:r>
              <w:t>二、政府性基金预算拨款</w:t>
            </w:r>
          </w:p>
        </w:tc>
        <w:tc>
          <w:tcPr>
            <w:tcW w:w="1474" w:type="dxa"/>
            <w:vAlign w:val="center"/>
          </w:tcPr>
          <w:p w:rsidR="005121EF" w:rsidRDefault="005121EF">
            <w:pPr>
              <w:pStyle w:val="4"/>
            </w:pPr>
          </w:p>
        </w:tc>
        <w:tc>
          <w:tcPr>
            <w:tcW w:w="3402" w:type="dxa"/>
            <w:vAlign w:val="center"/>
          </w:tcPr>
          <w:p w:rsidR="005121EF" w:rsidRDefault="005121EF">
            <w:pPr>
              <w:pStyle w:val="2"/>
            </w:pP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lastRenderedPageBreak/>
              <w:t>35</w:t>
            </w:r>
          </w:p>
        </w:tc>
        <w:tc>
          <w:tcPr>
            <w:tcW w:w="3402" w:type="dxa"/>
            <w:vAlign w:val="center"/>
          </w:tcPr>
          <w:p w:rsidR="005121EF" w:rsidRDefault="00842E96">
            <w:pPr>
              <w:pStyle w:val="2"/>
            </w:pPr>
            <w:r>
              <w:t>三、国有资本经营预算拨款</w:t>
            </w:r>
          </w:p>
        </w:tc>
        <w:tc>
          <w:tcPr>
            <w:tcW w:w="1474" w:type="dxa"/>
            <w:vAlign w:val="center"/>
          </w:tcPr>
          <w:p w:rsidR="005121EF" w:rsidRDefault="005121EF">
            <w:pPr>
              <w:pStyle w:val="4"/>
            </w:pPr>
          </w:p>
        </w:tc>
        <w:tc>
          <w:tcPr>
            <w:tcW w:w="3402" w:type="dxa"/>
            <w:vAlign w:val="center"/>
          </w:tcPr>
          <w:p w:rsidR="005121EF" w:rsidRDefault="005121EF">
            <w:pPr>
              <w:pStyle w:val="2"/>
            </w:pP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c>
          <w:tcPr>
            <w:tcW w:w="1474" w:type="dxa"/>
            <w:vAlign w:val="center"/>
          </w:tcPr>
          <w:p w:rsidR="005121EF" w:rsidRDefault="005121EF">
            <w:pPr>
              <w:pStyle w:val="4"/>
            </w:pPr>
          </w:p>
        </w:tc>
      </w:tr>
      <w:tr w:rsidR="005121EF">
        <w:trPr>
          <w:trHeight w:val="369"/>
          <w:jc w:val="center"/>
        </w:trPr>
        <w:tc>
          <w:tcPr>
            <w:tcW w:w="850" w:type="dxa"/>
            <w:vAlign w:val="center"/>
          </w:tcPr>
          <w:p w:rsidR="005121EF" w:rsidRDefault="00842E96">
            <w:pPr>
              <w:pStyle w:val="3"/>
            </w:pPr>
            <w:r>
              <w:t>36</w:t>
            </w:r>
          </w:p>
        </w:tc>
        <w:tc>
          <w:tcPr>
            <w:tcW w:w="3402" w:type="dxa"/>
            <w:vAlign w:val="center"/>
          </w:tcPr>
          <w:p w:rsidR="005121EF" w:rsidRDefault="00842E96">
            <w:pPr>
              <w:pStyle w:val="6"/>
            </w:pPr>
            <w:r>
              <w:t>收入总计</w:t>
            </w:r>
          </w:p>
        </w:tc>
        <w:tc>
          <w:tcPr>
            <w:tcW w:w="1474" w:type="dxa"/>
            <w:vAlign w:val="center"/>
          </w:tcPr>
          <w:p w:rsidR="005121EF" w:rsidRDefault="00842E96">
            <w:pPr>
              <w:pStyle w:val="7"/>
            </w:pPr>
            <w:r>
              <w:t>9996.00</w:t>
            </w:r>
          </w:p>
        </w:tc>
        <w:tc>
          <w:tcPr>
            <w:tcW w:w="3402" w:type="dxa"/>
            <w:vAlign w:val="center"/>
          </w:tcPr>
          <w:p w:rsidR="005121EF" w:rsidRDefault="00842E96">
            <w:pPr>
              <w:pStyle w:val="6"/>
            </w:pPr>
            <w:r>
              <w:t>支出总计</w:t>
            </w:r>
          </w:p>
        </w:tc>
        <w:tc>
          <w:tcPr>
            <w:tcW w:w="1474" w:type="dxa"/>
            <w:vAlign w:val="center"/>
          </w:tcPr>
          <w:p w:rsidR="005121EF" w:rsidRDefault="00842E96">
            <w:pPr>
              <w:pStyle w:val="7"/>
            </w:pPr>
            <w:r>
              <w:t>9996.00</w:t>
            </w:r>
          </w:p>
        </w:tc>
        <w:tc>
          <w:tcPr>
            <w:tcW w:w="1474" w:type="dxa"/>
            <w:vAlign w:val="center"/>
          </w:tcPr>
          <w:p w:rsidR="005121EF" w:rsidRDefault="00842E96">
            <w:pPr>
              <w:pStyle w:val="7"/>
            </w:pPr>
            <w:r>
              <w:t>9996.00</w:t>
            </w:r>
          </w:p>
        </w:tc>
        <w:tc>
          <w:tcPr>
            <w:tcW w:w="1474" w:type="dxa"/>
            <w:vAlign w:val="center"/>
          </w:tcPr>
          <w:p w:rsidR="005121EF" w:rsidRDefault="005121EF">
            <w:pPr>
              <w:pStyle w:val="7"/>
            </w:pPr>
          </w:p>
        </w:tc>
        <w:tc>
          <w:tcPr>
            <w:tcW w:w="1474" w:type="dxa"/>
            <w:vAlign w:val="center"/>
          </w:tcPr>
          <w:p w:rsidR="005121EF" w:rsidRDefault="005121EF">
            <w:pPr>
              <w:pStyle w:val="7"/>
            </w:pPr>
          </w:p>
        </w:tc>
      </w:tr>
    </w:tbl>
    <w:p w:rsidR="005121EF" w:rsidRDefault="005121EF">
      <w:pPr>
        <w:sectPr w:rsidR="005121EF">
          <w:pgSz w:w="16840" w:h="11900" w:orient="landscape"/>
          <w:pgMar w:top="1361" w:right="1020" w:bottom="1134" w:left="1020" w:header="720" w:footer="720" w:gutter="0"/>
          <w:cols w:space="720"/>
        </w:sectPr>
      </w:pPr>
    </w:p>
    <w:p w:rsidR="005121EF" w:rsidRDefault="00842E96">
      <w:pPr>
        <w:jc w:val="center"/>
        <w:outlineLvl w:val="4"/>
      </w:pPr>
      <w:r>
        <w:rPr>
          <w:rFonts w:ascii="方正小标宋_GBK" w:eastAsia="方正小标宋_GBK" w:hAnsi="方正小标宋_GBK" w:cs="方正小标宋_GBK"/>
          <w:color w:val="000000"/>
          <w:sz w:val="36"/>
        </w:rPr>
        <w:lastRenderedPageBreak/>
        <w:t>单位预算一般公共预算财政拨款支出表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A35BEA" w:rsidTr="00A35BEA">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5121EF" w:rsidRDefault="00842E96">
            <w:pPr>
              <w:pStyle w:val="20"/>
            </w:pPr>
            <w:r>
              <w:t>451202002唐山市公安交通警察支队</w:t>
            </w:r>
          </w:p>
        </w:tc>
        <w:tc>
          <w:tcPr>
            <w:tcW w:w="2551" w:type="dxa"/>
            <w:tcBorders>
              <w:top w:val="single" w:sz="6" w:space="0" w:color="FFFFFF"/>
              <w:left w:val="single" w:sz="6" w:space="0" w:color="FFFFFF"/>
              <w:right w:val="single" w:sz="6" w:space="0" w:color="FFFFFF"/>
            </w:tcBorders>
            <w:vAlign w:val="center"/>
          </w:tcPr>
          <w:p w:rsidR="005121EF" w:rsidRDefault="00842E96">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5121EF" w:rsidRDefault="00842E96">
            <w:pPr>
              <w:pStyle w:val="22"/>
            </w:pPr>
            <w:r>
              <w:t>单位：万元</w:t>
            </w:r>
          </w:p>
        </w:tc>
      </w:tr>
      <w:tr w:rsidR="00A35BEA" w:rsidTr="00A35BEA">
        <w:trPr>
          <w:trHeight w:val="369"/>
          <w:tblHeader/>
          <w:jc w:val="center"/>
        </w:trPr>
        <w:tc>
          <w:tcPr>
            <w:tcW w:w="850" w:type="dxa"/>
            <w:vMerge w:val="restart"/>
            <w:vAlign w:val="center"/>
          </w:tcPr>
          <w:p w:rsidR="005121EF" w:rsidRDefault="00842E96">
            <w:pPr>
              <w:pStyle w:val="1"/>
            </w:pPr>
            <w:r>
              <w:t>序号</w:t>
            </w:r>
          </w:p>
        </w:tc>
        <w:tc>
          <w:tcPr>
            <w:tcW w:w="5726" w:type="dxa"/>
            <w:gridSpan w:val="2"/>
            <w:vAlign w:val="center"/>
          </w:tcPr>
          <w:p w:rsidR="005121EF" w:rsidRDefault="00842E96">
            <w:pPr>
              <w:pStyle w:val="1"/>
            </w:pPr>
            <w:r>
              <w:t>功能分类科目</w:t>
            </w:r>
          </w:p>
        </w:tc>
        <w:tc>
          <w:tcPr>
            <w:tcW w:w="2551" w:type="dxa"/>
            <w:vMerge w:val="restart"/>
            <w:vAlign w:val="center"/>
          </w:tcPr>
          <w:p w:rsidR="005121EF" w:rsidRDefault="00842E96">
            <w:pPr>
              <w:pStyle w:val="1"/>
            </w:pPr>
            <w:r>
              <w:t>合计</w:t>
            </w:r>
          </w:p>
        </w:tc>
        <w:tc>
          <w:tcPr>
            <w:tcW w:w="2551" w:type="dxa"/>
            <w:vMerge w:val="restart"/>
            <w:vAlign w:val="center"/>
          </w:tcPr>
          <w:p w:rsidR="005121EF" w:rsidRDefault="00842E96">
            <w:pPr>
              <w:pStyle w:val="1"/>
            </w:pPr>
            <w:r>
              <w:t>基本支出</w:t>
            </w:r>
          </w:p>
        </w:tc>
        <w:tc>
          <w:tcPr>
            <w:tcW w:w="2551" w:type="dxa"/>
            <w:vMerge w:val="restart"/>
            <w:vAlign w:val="center"/>
          </w:tcPr>
          <w:p w:rsidR="005121EF" w:rsidRDefault="00842E96">
            <w:pPr>
              <w:pStyle w:val="1"/>
            </w:pPr>
            <w:r>
              <w:t>项目支出</w:t>
            </w:r>
          </w:p>
        </w:tc>
      </w:tr>
      <w:tr w:rsidR="005121EF">
        <w:trPr>
          <w:trHeight w:val="369"/>
          <w:tblHeader/>
          <w:jc w:val="center"/>
        </w:trPr>
        <w:tc>
          <w:tcPr>
            <w:tcW w:w="850" w:type="dxa"/>
            <w:vMerge/>
          </w:tcPr>
          <w:p w:rsidR="005121EF" w:rsidRDefault="005121EF"/>
        </w:tc>
        <w:tc>
          <w:tcPr>
            <w:tcW w:w="1191" w:type="dxa"/>
            <w:vAlign w:val="center"/>
          </w:tcPr>
          <w:p w:rsidR="005121EF" w:rsidRDefault="00842E96">
            <w:pPr>
              <w:pStyle w:val="1"/>
            </w:pPr>
            <w:r>
              <w:t>科目编码</w:t>
            </w:r>
          </w:p>
        </w:tc>
        <w:tc>
          <w:tcPr>
            <w:tcW w:w="4535" w:type="dxa"/>
            <w:vAlign w:val="center"/>
          </w:tcPr>
          <w:p w:rsidR="005121EF" w:rsidRDefault="00842E96">
            <w:pPr>
              <w:pStyle w:val="1"/>
            </w:pPr>
            <w:r>
              <w:t>科目名称</w:t>
            </w:r>
          </w:p>
        </w:tc>
        <w:tc>
          <w:tcPr>
            <w:tcW w:w="2551" w:type="dxa"/>
            <w:vMerge/>
          </w:tcPr>
          <w:p w:rsidR="005121EF" w:rsidRDefault="005121EF"/>
        </w:tc>
        <w:tc>
          <w:tcPr>
            <w:tcW w:w="2551" w:type="dxa"/>
            <w:vMerge/>
          </w:tcPr>
          <w:p w:rsidR="005121EF" w:rsidRDefault="005121EF"/>
        </w:tc>
        <w:tc>
          <w:tcPr>
            <w:tcW w:w="2551" w:type="dxa"/>
            <w:vMerge/>
          </w:tcPr>
          <w:p w:rsidR="005121EF" w:rsidRDefault="005121EF"/>
        </w:tc>
      </w:tr>
      <w:tr w:rsidR="005121EF">
        <w:trPr>
          <w:trHeight w:val="369"/>
          <w:tblHeader/>
          <w:jc w:val="center"/>
        </w:trPr>
        <w:tc>
          <w:tcPr>
            <w:tcW w:w="850" w:type="dxa"/>
            <w:vAlign w:val="center"/>
          </w:tcPr>
          <w:p w:rsidR="005121EF" w:rsidRDefault="00842E96">
            <w:pPr>
              <w:pStyle w:val="1"/>
            </w:pPr>
            <w:r>
              <w:t>栏次</w:t>
            </w:r>
          </w:p>
        </w:tc>
        <w:tc>
          <w:tcPr>
            <w:tcW w:w="1191" w:type="dxa"/>
            <w:vAlign w:val="center"/>
          </w:tcPr>
          <w:p w:rsidR="005121EF" w:rsidRDefault="00842E96">
            <w:pPr>
              <w:pStyle w:val="1"/>
            </w:pPr>
            <w:r>
              <w:t>1</w:t>
            </w:r>
          </w:p>
        </w:tc>
        <w:tc>
          <w:tcPr>
            <w:tcW w:w="4535" w:type="dxa"/>
            <w:vAlign w:val="center"/>
          </w:tcPr>
          <w:p w:rsidR="005121EF" w:rsidRDefault="00842E96">
            <w:pPr>
              <w:pStyle w:val="1"/>
            </w:pPr>
            <w:r>
              <w:t>2</w:t>
            </w:r>
          </w:p>
        </w:tc>
        <w:tc>
          <w:tcPr>
            <w:tcW w:w="2551" w:type="dxa"/>
            <w:vAlign w:val="center"/>
          </w:tcPr>
          <w:p w:rsidR="005121EF" w:rsidRDefault="00842E96">
            <w:pPr>
              <w:pStyle w:val="1"/>
            </w:pPr>
            <w:r>
              <w:t>3</w:t>
            </w:r>
          </w:p>
        </w:tc>
        <w:tc>
          <w:tcPr>
            <w:tcW w:w="2551" w:type="dxa"/>
            <w:vAlign w:val="center"/>
          </w:tcPr>
          <w:p w:rsidR="005121EF" w:rsidRDefault="00842E96">
            <w:pPr>
              <w:pStyle w:val="1"/>
            </w:pPr>
            <w:r>
              <w:t>4</w:t>
            </w:r>
          </w:p>
        </w:tc>
        <w:tc>
          <w:tcPr>
            <w:tcW w:w="2551" w:type="dxa"/>
            <w:vAlign w:val="center"/>
          </w:tcPr>
          <w:p w:rsidR="005121EF" w:rsidRDefault="00842E96">
            <w:pPr>
              <w:pStyle w:val="1"/>
            </w:pPr>
            <w:r>
              <w:t>5</w:t>
            </w:r>
          </w:p>
        </w:tc>
      </w:tr>
      <w:tr w:rsidR="005121EF">
        <w:trPr>
          <w:trHeight w:val="369"/>
          <w:jc w:val="center"/>
        </w:trPr>
        <w:tc>
          <w:tcPr>
            <w:tcW w:w="850" w:type="dxa"/>
            <w:vAlign w:val="center"/>
          </w:tcPr>
          <w:p w:rsidR="005121EF" w:rsidRDefault="00842E96">
            <w:pPr>
              <w:pStyle w:val="3"/>
            </w:pPr>
            <w:r>
              <w:t>1</w:t>
            </w:r>
          </w:p>
        </w:tc>
        <w:tc>
          <w:tcPr>
            <w:tcW w:w="1191" w:type="dxa"/>
            <w:vAlign w:val="center"/>
          </w:tcPr>
          <w:p w:rsidR="005121EF" w:rsidRDefault="005121EF">
            <w:pPr>
              <w:pStyle w:val="5"/>
            </w:pPr>
          </w:p>
        </w:tc>
        <w:tc>
          <w:tcPr>
            <w:tcW w:w="4535" w:type="dxa"/>
            <w:vAlign w:val="center"/>
          </w:tcPr>
          <w:p w:rsidR="005121EF" w:rsidRDefault="00842E96">
            <w:pPr>
              <w:pStyle w:val="6"/>
            </w:pPr>
            <w:r>
              <w:t>合计</w:t>
            </w:r>
          </w:p>
        </w:tc>
        <w:tc>
          <w:tcPr>
            <w:tcW w:w="2551" w:type="dxa"/>
            <w:vAlign w:val="center"/>
          </w:tcPr>
          <w:p w:rsidR="005121EF" w:rsidRDefault="00842E96">
            <w:pPr>
              <w:pStyle w:val="7"/>
            </w:pPr>
            <w:r>
              <w:t>9996.00</w:t>
            </w:r>
          </w:p>
        </w:tc>
        <w:tc>
          <w:tcPr>
            <w:tcW w:w="2551" w:type="dxa"/>
            <w:vAlign w:val="center"/>
          </w:tcPr>
          <w:p w:rsidR="005121EF" w:rsidRDefault="005121EF">
            <w:pPr>
              <w:pStyle w:val="7"/>
            </w:pPr>
          </w:p>
        </w:tc>
        <w:tc>
          <w:tcPr>
            <w:tcW w:w="2551" w:type="dxa"/>
            <w:vAlign w:val="center"/>
          </w:tcPr>
          <w:p w:rsidR="005121EF" w:rsidRDefault="00842E96">
            <w:pPr>
              <w:pStyle w:val="7"/>
            </w:pPr>
            <w:r>
              <w:t>9996.00</w:t>
            </w:r>
          </w:p>
        </w:tc>
      </w:tr>
      <w:tr w:rsidR="005121EF">
        <w:trPr>
          <w:trHeight w:val="369"/>
          <w:jc w:val="center"/>
        </w:trPr>
        <w:tc>
          <w:tcPr>
            <w:tcW w:w="850" w:type="dxa"/>
            <w:vAlign w:val="center"/>
          </w:tcPr>
          <w:p w:rsidR="005121EF" w:rsidRDefault="00842E96">
            <w:pPr>
              <w:pStyle w:val="3"/>
            </w:pPr>
            <w:r>
              <w:t>2</w:t>
            </w:r>
          </w:p>
        </w:tc>
        <w:tc>
          <w:tcPr>
            <w:tcW w:w="1191" w:type="dxa"/>
            <w:vAlign w:val="center"/>
          </w:tcPr>
          <w:p w:rsidR="005121EF" w:rsidRDefault="00842E96">
            <w:pPr>
              <w:pStyle w:val="2"/>
            </w:pPr>
            <w:r>
              <w:t>204</w:t>
            </w:r>
          </w:p>
        </w:tc>
        <w:tc>
          <w:tcPr>
            <w:tcW w:w="4535" w:type="dxa"/>
            <w:vAlign w:val="center"/>
          </w:tcPr>
          <w:p w:rsidR="005121EF" w:rsidRDefault="00842E96">
            <w:pPr>
              <w:pStyle w:val="2"/>
            </w:pPr>
            <w:r>
              <w:t>公共安全支出</w:t>
            </w:r>
          </w:p>
        </w:tc>
        <w:tc>
          <w:tcPr>
            <w:tcW w:w="2551" w:type="dxa"/>
            <w:vAlign w:val="center"/>
          </w:tcPr>
          <w:p w:rsidR="005121EF" w:rsidRDefault="00842E96">
            <w:pPr>
              <w:pStyle w:val="4"/>
            </w:pPr>
            <w:r>
              <w:t>9996.00</w:t>
            </w:r>
          </w:p>
        </w:tc>
        <w:tc>
          <w:tcPr>
            <w:tcW w:w="2551" w:type="dxa"/>
            <w:vAlign w:val="center"/>
          </w:tcPr>
          <w:p w:rsidR="005121EF" w:rsidRDefault="005121EF">
            <w:pPr>
              <w:pStyle w:val="4"/>
            </w:pPr>
          </w:p>
        </w:tc>
        <w:tc>
          <w:tcPr>
            <w:tcW w:w="2551" w:type="dxa"/>
            <w:vAlign w:val="center"/>
          </w:tcPr>
          <w:p w:rsidR="005121EF" w:rsidRDefault="00842E96">
            <w:pPr>
              <w:pStyle w:val="4"/>
            </w:pPr>
            <w:r>
              <w:t>9996.00</w:t>
            </w:r>
          </w:p>
        </w:tc>
      </w:tr>
      <w:tr w:rsidR="005121EF">
        <w:trPr>
          <w:trHeight w:val="369"/>
          <w:jc w:val="center"/>
        </w:trPr>
        <w:tc>
          <w:tcPr>
            <w:tcW w:w="850" w:type="dxa"/>
            <w:vAlign w:val="center"/>
          </w:tcPr>
          <w:p w:rsidR="005121EF" w:rsidRDefault="00842E96">
            <w:pPr>
              <w:pStyle w:val="3"/>
            </w:pPr>
            <w:r>
              <w:t>3</w:t>
            </w:r>
          </w:p>
        </w:tc>
        <w:tc>
          <w:tcPr>
            <w:tcW w:w="1191" w:type="dxa"/>
            <w:vAlign w:val="center"/>
          </w:tcPr>
          <w:p w:rsidR="005121EF" w:rsidRDefault="00842E96">
            <w:pPr>
              <w:pStyle w:val="2"/>
            </w:pPr>
            <w:r>
              <w:t>20402</w:t>
            </w:r>
          </w:p>
        </w:tc>
        <w:tc>
          <w:tcPr>
            <w:tcW w:w="4535" w:type="dxa"/>
            <w:vAlign w:val="center"/>
          </w:tcPr>
          <w:p w:rsidR="005121EF" w:rsidRDefault="00842E96">
            <w:pPr>
              <w:pStyle w:val="2"/>
            </w:pPr>
            <w:r>
              <w:t>公安</w:t>
            </w:r>
          </w:p>
        </w:tc>
        <w:tc>
          <w:tcPr>
            <w:tcW w:w="2551" w:type="dxa"/>
            <w:vAlign w:val="center"/>
          </w:tcPr>
          <w:p w:rsidR="005121EF" w:rsidRDefault="00842E96">
            <w:pPr>
              <w:pStyle w:val="4"/>
            </w:pPr>
            <w:r>
              <w:t>9996.00</w:t>
            </w:r>
          </w:p>
        </w:tc>
        <w:tc>
          <w:tcPr>
            <w:tcW w:w="2551" w:type="dxa"/>
            <w:vAlign w:val="center"/>
          </w:tcPr>
          <w:p w:rsidR="005121EF" w:rsidRDefault="005121EF">
            <w:pPr>
              <w:pStyle w:val="4"/>
            </w:pPr>
          </w:p>
        </w:tc>
        <w:tc>
          <w:tcPr>
            <w:tcW w:w="2551" w:type="dxa"/>
            <w:vAlign w:val="center"/>
          </w:tcPr>
          <w:p w:rsidR="005121EF" w:rsidRDefault="00842E96">
            <w:pPr>
              <w:pStyle w:val="4"/>
            </w:pPr>
            <w:r>
              <w:t>9996.00</w:t>
            </w:r>
          </w:p>
        </w:tc>
      </w:tr>
      <w:tr w:rsidR="005121EF">
        <w:trPr>
          <w:trHeight w:val="369"/>
          <w:jc w:val="center"/>
        </w:trPr>
        <w:tc>
          <w:tcPr>
            <w:tcW w:w="850" w:type="dxa"/>
            <w:vAlign w:val="center"/>
          </w:tcPr>
          <w:p w:rsidR="005121EF" w:rsidRDefault="00842E96">
            <w:pPr>
              <w:pStyle w:val="3"/>
            </w:pPr>
            <w:r>
              <w:t>4</w:t>
            </w:r>
          </w:p>
        </w:tc>
        <w:tc>
          <w:tcPr>
            <w:tcW w:w="1191" w:type="dxa"/>
            <w:vAlign w:val="center"/>
          </w:tcPr>
          <w:p w:rsidR="005121EF" w:rsidRDefault="00842E96">
            <w:pPr>
              <w:pStyle w:val="2"/>
            </w:pPr>
            <w:r>
              <w:t>2040220</w:t>
            </w:r>
          </w:p>
        </w:tc>
        <w:tc>
          <w:tcPr>
            <w:tcW w:w="4535" w:type="dxa"/>
            <w:vAlign w:val="center"/>
          </w:tcPr>
          <w:p w:rsidR="005121EF" w:rsidRDefault="00842E96">
            <w:pPr>
              <w:pStyle w:val="2"/>
            </w:pPr>
            <w:r>
              <w:t>执法办案</w:t>
            </w:r>
          </w:p>
        </w:tc>
        <w:tc>
          <w:tcPr>
            <w:tcW w:w="2551" w:type="dxa"/>
            <w:vAlign w:val="center"/>
          </w:tcPr>
          <w:p w:rsidR="005121EF" w:rsidRDefault="00842E96">
            <w:pPr>
              <w:pStyle w:val="4"/>
            </w:pPr>
            <w:r>
              <w:t>9996.00</w:t>
            </w:r>
          </w:p>
        </w:tc>
        <w:tc>
          <w:tcPr>
            <w:tcW w:w="2551" w:type="dxa"/>
            <w:vAlign w:val="center"/>
          </w:tcPr>
          <w:p w:rsidR="005121EF" w:rsidRDefault="005121EF">
            <w:pPr>
              <w:pStyle w:val="4"/>
            </w:pPr>
          </w:p>
        </w:tc>
        <w:tc>
          <w:tcPr>
            <w:tcW w:w="2551" w:type="dxa"/>
            <w:vAlign w:val="center"/>
          </w:tcPr>
          <w:p w:rsidR="005121EF" w:rsidRDefault="00842E96">
            <w:pPr>
              <w:pStyle w:val="4"/>
            </w:pPr>
            <w:r>
              <w:t>9996.00</w:t>
            </w:r>
          </w:p>
        </w:tc>
      </w:tr>
    </w:tbl>
    <w:p w:rsidR="005121EF" w:rsidRDefault="005121EF">
      <w:pPr>
        <w:sectPr w:rsidR="005121EF">
          <w:pgSz w:w="16840" w:h="11900" w:orient="landscape"/>
          <w:pgMar w:top="1361" w:right="1020" w:bottom="1134" w:left="1020" w:header="720" w:footer="720" w:gutter="0"/>
          <w:cols w:space="720"/>
        </w:sectPr>
      </w:pPr>
    </w:p>
    <w:p w:rsidR="005121EF" w:rsidRDefault="00842E96">
      <w:pPr>
        <w:jc w:val="center"/>
        <w:outlineLvl w:val="4"/>
      </w:pPr>
      <w:r>
        <w:rPr>
          <w:rFonts w:ascii="方正小标宋_GBK" w:eastAsia="方正小标宋_GBK" w:hAnsi="方正小标宋_GBK" w:cs="方正小标宋_GBK"/>
          <w:color w:val="000000"/>
          <w:sz w:val="36"/>
        </w:rPr>
        <w:lastRenderedPageBreak/>
        <w:t>单位预算一般公共预算财政拨款基本支出表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2"/>
      </w:tblGrid>
      <w:tr w:rsidR="00A35BEA" w:rsidTr="00A35BEA">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5121EF" w:rsidRDefault="00842E96">
            <w:pPr>
              <w:pStyle w:val="20"/>
            </w:pPr>
            <w:r>
              <w:t>451202002唐山市公安交通警察支队</w:t>
            </w:r>
          </w:p>
        </w:tc>
        <w:tc>
          <w:tcPr>
            <w:tcW w:w="2551" w:type="dxa"/>
            <w:tcBorders>
              <w:top w:val="single" w:sz="6" w:space="0" w:color="FFFFFF"/>
              <w:left w:val="single" w:sz="6" w:space="0" w:color="FFFFFF"/>
              <w:right w:val="single" w:sz="6" w:space="0" w:color="FFFFFF"/>
            </w:tcBorders>
            <w:vAlign w:val="center"/>
          </w:tcPr>
          <w:p w:rsidR="005121EF" w:rsidRDefault="00842E96">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5121EF" w:rsidRDefault="00842E96">
            <w:pPr>
              <w:pStyle w:val="22"/>
            </w:pPr>
            <w:r>
              <w:t>单位：万元</w:t>
            </w:r>
          </w:p>
        </w:tc>
      </w:tr>
      <w:tr w:rsidR="00A35BEA" w:rsidTr="00A35BEA">
        <w:trPr>
          <w:trHeight w:val="369"/>
          <w:tblHeader/>
          <w:jc w:val="center"/>
        </w:trPr>
        <w:tc>
          <w:tcPr>
            <w:tcW w:w="850" w:type="dxa"/>
            <w:vMerge w:val="restart"/>
            <w:vAlign w:val="center"/>
          </w:tcPr>
          <w:p w:rsidR="005121EF" w:rsidRDefault="00842E96">
            <w:pPr>
              <w:pStyle w:val="1"/>
            </w:pPr>
            <w:r>
              <w:t>序号</w:t>
            </w:r>
          </w:p>
        </w:tc>
        <w:tc>
          <w:tcPr>
            <w:tcW w:w="5726" w:type="dxa"/>
            <w:gridSpan w:val="2"/>
            <w:vAlign w:val="center"/>
          </w:tcPr>
          <w:p w:rsidR="005121EF" w:rsidRDefault="00842E96">
            <w:pPr>
              <w:pStyle w:val="1"/>
            </w:pPr>
            <w:r>
              <w:t>支出部门经济分类科目</w:t>
            </w:r>
          </w:p>
        </w:tc>
        <w:tc>
          <w:tcPr>
            <w:tcW w:w="7654" w:type="dxa"/>
            <w:gridSpan w:val="3"/>
            <w:vAlign w:val="center"/>
          </w:tcPr>
          <w:p w:rsidR="005121EF" w:rsidRDefault="00842E96">
            <w:pPr>
              <w:pStyle w:val="1"/>
            </w:pPr>
            <w:r>
              <w:t>一般公共预算基本支出</w:t>
            </w:r>
          </w:p>
        </w:tc>
      </w:tr>
      <w:tr w:rsidR="005121EF">
        <w:trPr>
          <w:trHeight w:val="369"/>
          <w:tblHeader/>
          <w:jc w:val="center"/>
        </w:trPr>
        <w:tc>
          <w:tcPr>
            <w:tcW w:w="850" w:type="dxa"/>
            <w:vMerge/>
          </w:tcPr>
          <w:p w:rsidR="005121EF" w:rsidRDefault="005121EF"/>
        </w:tc>
        <w:tc>
          <w:tcPr>
            <w:tcW w:w="1191" w:type="dxa"/>
            <w:vAlign w:val="center"/>
          </w:tcPr>
          <w:p w:rsidR="005121EF" w:rsidRDefault="00842E96">
            <w:pPr>
              <w:pStyle w:val="1"/>
            </w:pPr>
            <w:r>
              <w:t>科目编码</w:t>
            </w:r>
          </w:p>
        </w:tc>
        <w:tc>
          <w:tcPr>
            <w:tcW w:w="4535" w:type="dxa"/>
            <w:vAlign w:val="center"/>
          </w:tcPr>
          <w:p w:rsidR="005121EF" w:rsidRDefault="00842E96">
            <w:pPr>
              <w:pStyle w:val="1"/>
            </w:pPr>
            <w:r>
              <w:t>科目名称</w:t>
            </w:r>
          </w:p>
        </w:tc>
        <w:tc>
          <w:tcPr>
            <w:tcW w:w="2551" w:type="dxa"/>
            <w:vAlign w:val="center"/>
          </w:tcPr>
          <w:p w:rsidR="005121EF" w:rsidRDefault="00842E96">
            <w:pPr>
              <w:pStyle w:val="1"/>
            </w:pPr>
            <w:r>
              <w:t>合计</w:t>
            </w:r>
          </w:p>
        </w:tc>
        <w:tc>
          <w:tcPr>
            <w:tcW w:w="2551" w:type="dxa"/>
            <w:vAlign w:val="center"/>
          </w:tcPr>
          <w:p w:rsidR="005121EF" w:rsidRDefault="00842E96">
            <w:pPr>
              <w:pStyle w:val="1"/>
            </w:pPr>
            <w:r>
              <w:t>人员经费</w:t>
            </w:r>
          </w:p>
        </w:tc>
        <w:tc>
          <w:tcPr>
            <w:tcW w:w="2551" w:type="dxa"/>
            <w:vAlign w:val="center"/>
          </w:tcPr>
          <w:p w:rsidR="005121EF" w:rsidRDefault="00842E96">
            <w:pPr>
              <w:pStyle w:val="1"/>
            </w:pPr>
            <w:r>
              <w:t>公用经费</w:t>
            </w:r>
          </w:p>
        </w:tc>
      </w:tr>
      <w:tr w:rsidR="005121EF">
        <w:trPr>
          <w:trHeight w:val="369"/>
          <w:tblHeader/>
          <w:jc w:val="center"/>
        </w:trPr>
        <w:tc>
          <w:tcPr>
            <w:tcW w:w="850" w:type="dxa"/>
            <w:vAlign w:val="center"/>
          </w:tcPr>
          <w:p w:rsidR="005121EF" w:rsidRDefault="00842E96">
            <w:pPr>
              <w:pStyle w:val="1"/>
            </w:pPr>
            <w:r>
              <w:t>栏次</w:t>
            </w:r>
          </w:p>
        </w:tc>
        <w:tc>
          <w:tcPr>
            <w:tcW w:w="1191" w:type="dxa"/>
            <w:vAlign w:val="center"/>
          </w:tcPr>
          <w:p w:rsidR="005121EF" w:rsidRDefault="00842E96">
            <w:pPr>
              <w:pStyle w:val="1"/>
            </w:pPr>
            <w:r>
              <w:t>1</w:t>
            </w:r>
          </w:p>
        </w:tc>
        <w:tc>
          <w:tcPr>
            <w:tcW w:w="4535" w:type="dxa"/>
            <w:vAlign w:val="center"/>
          </w:tcPr>
          <w:p w:rsidR="005121EF" w:rsidRDefault="00842E96">
            <w:pPr>
              <w:pStyle w:val="1"/>
            </w:pPr>
            <w:r>
              <w:t>2</w:t>
            </w:r>
          </w:p>
        </w:tc>
        <w:tc>
          <w:tcPr>
            <w:tcW w:w="2551" w:type="dxa"/>
            <w:vAlign w:val="center"/>
          </w:tcPr>
          <w:p w:rsidR="005121EF" w:rsidRDefault="00842E96">
            <w:pPr>
              <w:pStyle w:val="1"/>
            </w:pPr>
            <w:r>
              <w:t>3</w:t>
            </w:r>
          </w:p>
        </w:tc>
        <w:tc>
          <w:tcPr>
            <w:tcW w:w="2551" w:type="dxa"/>
            <w:vAlign w:val="center"/>
          </w:tcPr>
          <w:p w:rsidR="005121EF" w:rsidRDefault="00842E96">
            <w:pPr>
              <w:pStyle w:val="1"/>
            </w:pPr>
            <w:r>
              <w:t>4</w:t>
            </w:r>
          </w:p>
        </w:tc>
        <w:tc>
          <w:tcPr>
            <w:tcW w:w="2551" w:type="dxa"/>
            <w:vAlign w:val="center"/>
          </w:tcPr>
          <w:p w:rsidR="005121EF" w:rsidRDefault="00842E96">
            <w:pPr>
              <w:pStyle w:val="1"/>
            </w:pPr>
            <w:r>
              <w:t>5</w:t>
            </w:r>
          </w:p>
        </w:tc>
      </w:tr>
      <w:tr w:rsidR="005121EF">
        <w:trPr>
          <w:trHeight w:val="369"/>
          <w:jc w:val="center"/>
        </w:trPr>
        <w:tc>
          <w:tcPr>
            <w:tcW w:w="850" w:type="dxa"/>
            <w:vAlign w:val="center"/>
          </w:tcPr>
          <w:p w:rsidR="005121EF" w:rsidRDefault="005121EF">
            <w:pPr>
              <w:pStyle w:val="3"/>
            </w:pPr>
          </w:p>
        </w:tc>
        <w:tc>
          <w:tcPr>
            <w:tcW w:w="1191" w:type="dxa"/>
            <w:vAlign w:val="center"/>
          </w:tcPr>
          <w:p w:rsidR="005121EF" w:rsidRDefault="005121EF">
            <w:pPr>
              <w:pStyle w:val="2"/>
            </w:pPr>
          </w:p>
        </w:tc>
        <w:tc>
          <w:tcPr>
            <w:tcW w:w="4535" w:type="dxa"/>
            <w:vAlign w:val="center"/>
          </w:tcPr>
          <w:p w:rsidR="005121EF" w:rsidRDefault="005121EF">
            <w:pPr>
              <w:pStyle w:val="2"/>
            </w:pPr>
          </w:p>
        </w:tc>
        <w:tc>
          <w:tcPr>
            <w:tcW w:w="2551" w:type="dxa"/>
            <w:vAlign w:val="center"/>
          </w:tcPr>
          <w:p w:rsidR="005121EF" w:rsidRDefault="005121EF">
            <w:pPr>
              <w:pStyle w:val="4"/>
            </w:pPr>
          </w:p>
        </w:tc>
        <w:tc>
          <w:tcPr>
            <w:tcW w:w="2551" w:type="dxa"/>
            <w:vAlign w:val="center"/>
          </w:tcPr>
          <w:p w:rsidR="005121EF" w:rsidRDefault="005121EF">
            <w:pPr>
              <w:pStyle w:val="4"/>
            </w:pPr>
          </w:p>
        </w:tc>
        <w:tc>
          <w:tcPr>
            <w:tcW w:w="2551" w:type="dxa"/>
            <w:vAlign w:val="center"/>
          </w:tcPr>
          <w:p w:rsidR="005121EF" w:rsidRDefault="005121EF">
            <w:pPr>
              <w:pStyle w:val="4"/>
            </w:pPr>
          </w:p>
        </w:tc>
      </w:tr>
    </w:tbl>
    <w:p w:rsidR="005121EF" w:rsidRDefault="00842E96">
      <w:pPr>
        <w:ind w:firstLine="420"/>
        <w:sectPr w:rsidR="005121EF">
          <w:pgSz w:w="16840" w:h="11900" w:orient="landscape"/>
          <w:pgMar w:top="1361" w:right="1020" w:bottom="1134" w:left="1020" w:header="720" w:footer="720" w:gutter="0"/>
          <w:cols w:space="720"/>
        </w:sectPr>
      </w:pPr>
      <w:r>
        <w:rPr>
          <w:rFonts w:ascii="方正书宋_GBK" w:eastAsia="方正书宋_GBK" w:hAnsi="方正书宋_GBK" w:cs="方正书宋_GBK"/>
          <w:color w:val="000000"/>
          <w:sz w:val="21"/>
        </w:rPr>
        <w:t>注：无一般公共预算财政拨款基本支出预算，空表列示。</w:t>
      </w:r>
    </w:p>
    <w:p w:rsidR="005121EF" w:rsidRDefault="00842E96">
      <w:pPr>
        <w:jc w:val="center"/>
        <w:outlineLvl w:val="4"/>
      </w:pPr>
      <w:r>
        <w:rPr>
          <w:rFonts w:ascii="方正小标宋_GBK" w:eastAsia="方正小标宋_GBK" w:hAnsi="方正小标宋_GBK" w:cs="方正小标宋_GBK"/>
          <w:color w:val="000000"/>
          <w:sz w:val="36"/>
        </w:rPr>
        <w:lastRenderedPageBreak/>
        <w:t>单位预算政府基金预算财政拨款支出表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3942CD" w:rsidTr="003942CD">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5121EF" w:rsidRDefault="00842E96">
            <w:pPr>
              <w:pStyle w:val="20"/>
            </w:pPr>
            <w:r>
              <w:t>451202002唐山市公安交通警察支队</w:t>
            </w:r>
          </w:p>
        </w:tc>
        <w:tc>
          <w:tcPr>
            <w:tcW w:w="2551" w:type="dxa"/>
            <w:tcBorders>
              <w:top w:val="single" w:sz="6" w:space="0" w:color="FFFFFF"/>
              <w:left w:val="single" w:sz="6" w:space="0" w:color="FFFFFF"/>
              <w:right w:val="single" w:sz="6" w:space="0" w:color="FFFFFF"/>
            </w:tcBorders>
            <w:vAlign w:val="center"/>
          </w:tcPr>
          <w:p w:rsidR="005121EF" w:rsidRDefault="00842E96">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5121EF" w:rsidRDefault="00842E96">
            <w:pPr>
              <w:pStyle w:val="22"/>
            </w:pPr>
            <w:r>
              <w:t>单位：万元</w:t>
            </w:r>
          </w:p>
        </w:tc>
      </w:tr>
      <w:tr w:rsidR="003942CD" w:rsidTr="003942CD">
        <w:trPr>
          <w:trHeight w:val="369"/>
          <w:tblHeader/>
          <w:jc w:val="center"/>
        </w:trPr>
        <w:tc>
          <w:tcPr>
            <w:tcW w:w="850" w:type="dxa"/>
            <w:vMerge w:val="restart"/>
            <w:vAlign w:val="center"/>
          </w:tcPr>
          <w:p w:rsidR="005121EF" w:rsidRDefault="00842E96">
            <w:pPr>
              <w:pStyle w:val="1"/>
            </w:pPr>
            <w:r>
              <w:t>序号</w:t>
            </w:r>
          </w:p>
        </w:tc>
        <w:tc>
          <w:tcPr>
            <w:tcW w:w="5726" w:type="dxa"/>
            <w:gridSpan w:val="2"/>
            <w:vAlign w:val="center"/>
          </w:tcPr>
          <w:p w:rsidR="005121EF" w:rsidRDefault="00842E96">
            <w:pPr>
              <w:pStyle w:val="1"/>
            </w:pPr>
            <w:r>
              <w:t>功能分类科目</w:t>
            </w:r>
          </w:p>
        </w:tc>
        <w:tc>
          <w:tcPr>
            <w:tcW w:w="2551" w:type="dxa"/>
            <w:vMerge w:val="restart"/>
            <w:vAlign w:val="center"/>
          </w:tcPr>
          <w:p w:rsidR="005121EF" w:rsidRDefault="00842E96">
            <w:pPr>
              <w:pStyle w:val="1"/>
            </w:pPr>
            <w:r>
              <w:t>合计</w:t>
            </w:r>
          </w:p>
        </w:tc>
        <w:tc>
          <w:tcPr>
            <w:tcW w:w="2551" w:type="dxa"/>
            <w:vMerge w:val="restart"/>
            <w:vAlign w:val="center"/>
          </w:tcPr>
          <w:p w:rsidR="005121EF" w:rsidRDefault="00842E96">
            <w:pPr>
              <w:pStyle w:val="1"/>
            </w:pPr>
            <w:r>
              <w:t>基本支出</w:t>
            </w:r>
          </w:p>
        </w:tc>
        <w:tc>
          <w:tcPr>
            <w:tcW w:w="2551" w:type="dxa"/>
            <w:vMerge w:val="restart"/>
            <w:vAlign w:val="center"/>
          </w:tcPr>
          <w:p w:rsidR="005121EF" w:rsidRDefault="00842E96">
            <w:pPr>
              <w:pStyle w:val="1"/>
            </w:pPr>
            <w:r>
              <w:t>项目支出</w:t>
            </w:r>
          </w:p>
        </w:tc>
      </w:tr>
      <w:tr w:rsidR="005121EF">
        <w:trPr>
          <w:trHeight w:val="369"/>
          <w:tblHeader/>
          <w:jc w:val="center"/>
        </w:trPr>
        <w:tc>
          <w:tcPr>
            <w:tcW w:w="850" w:type="dxa"/>
            <w:vMerge/>
          </w:tcPr>
          <w:p w:rsidR="005121EF" w:rsidRDefault="005121EF"/>
        </w:tc>
        <w:tc>
          <w:tcPr>
            <w:tcW w:w="1191" w:type="dxa"/>
            <w:vAlign w:val="center"/>
          </w:tcPr>
          <w:p w:rsidR="005121EF" w:rsidRDefault="00842E96">
            <w:pPr>
              <w:pStyle w:val="1"/>
            </w:pPr>
            <w:r>
              <w:t>科目编码</w:t>
            </w:r>
          </w:p>
        </w:tc>
        <w:tc>
          <w:tcPr>
            <w:tcW w:w="4535" w:type="dxa"/>
            <w:vAlign w:val="center"/>
          </w:tcPr>
          <w:p w:rsidR="005121EF" w:rsidRDefault="00842E96">
            <w:pPr>
              <w:pStyle w:val="1"/>
            </w:pPr>
            <w:r>
              <w:t>科目名称</w:t>
            </w:r>
          </w:p>
        </w:tc>
        <w:tc>
          <w:tcPr>
            <w:tcW w:w="2551" w:type="dxa"/>
            <w:vMerge/>
          </w:tcPr>
          <w:p w:rsidR="005121EF" w:rsidRDefault="005121EF"/>
        </w:tc>
        <w:tc>
          <w:tcPr>
            <w:tcW w:w="2551" w:type="dxa"/>
            <w:vMerge/>
          </w:tcPr>
          <w:p w:rsidR="005121EF" w:rsidRDefault="005121EF"/>
        </w:tc>
        <w:tc>
          <w:tcPr>
            <w:tcW w:w="2551" w:type="dxa"/>
            <w:vMerge/>
          </w:tcPr>
          <w:p w:rsidR="005121EF" w:rsidRDefault="005121EF"/>
        </w:tc>
      </w:tr>
      <w:tr w:rsidR="005121EF">
        <w:trPr>
          <w:trHeight w:val="369"/>
          <w:tblHeader/>
          <w:jc w:val="center"/>
        </w:trPr>
        <w:tc>
          <w:tcPr>
            <w:tcW w:w="850" w:type="dxa"/>
            <w:vAlign w:val="center"/>
          </w:tcPr>
          <w:p w:rsidR="005121EF" w:rsidRDefault="00842E96">
            <w:pPr>
              <w:pStyle w:val="1"/>
            </w:pPr>
            <w:r>
              <w:t>栏次</w:t>
            </w:r>
          </w:p>
        </w:tc>
        <w:tc>
          <w:tcPr>
            <w:tcW w:w="1191" w:type="dxa"/>
            <w:vAlign w:val="center"/>
          </w:tcPr>
          <w:p w:rsidR="005121EF" w:rsidRDefault="00842E96">
            <w:pPr>
              <w:pStyle w:val="1"/>
            </w:pPr>
            <w:r>
              <w:t>1</w:t>
            </w:r>
          </w:p>
        </w:tc>
        <w:tc>
          <w:tcPr>
            <w:tcW w:w="4535" w:type="dxa"/>
            <w:vAlign w:val="center"/>
          </w:tcPr>
          <w:p w:rsidR="005121EF" w:rsidRDefault="00842E96">
            <w:pPr>
              <w:pStyle w:val="1"/>
            </w:pPr>
            <w:r>
              <w:t>2</w:t>
            </w:r>
          </w:p>
        </w:tc>
        <w:tc>
          <w:tcPr>
            <w:tcW w:w="2551" w:type="dxa"/>
            <w:vAlign w:val="center"/>
          </w:tcPr>
          <w:p w:rsidR="005121EF" w:rsidRDefault="00842E96">
            <w:pPr>
              <w:pStyle w:val="1"/>
            </w:pPr>
            <w:r>
              <w:t>3</w:t>
            </w:r>
          </w:p>
        </w:tc>
        <w:tc>
          <w:tcPr>
            <w:tcW w:w="2551" w:type="dxa"/>
            <w:vAlign w:val="center"/>
          </w:tcPr>
          <w:p w:rsidR="005121EF" w:rsidRDefault="00842E96">
            <w:pPr>
              <w:pStyle w:val="1"/>
            </w:pPr>
            <w:r>
              <w:t>4</w:t>
            </w:r>
          </w:p>
        </w:tc>
        <w:tc>
          <w:tcPr>
            <w:tcW w:w="2551" w:type="dxa"/>
            <w:vAlign w:val="center"/>
          </w:tcPr>
          <w:p w:rsidR="005121EF" w:rsidRDefault="00842E96">
            <w:pPr>
              <w:pStyle w:val="1"/>
            </w:pPr>
            <w:r>
              <w:t>5</w:t>
            </w:r>
          </w:p>
        </w:tc>
      </w:tr>
      <w:tr w:rsidR="005121EF">
        <w:trPr>
          <w:trHeight w:val="369"/>
          <w:jc w:val="center"/>
        </w:trPr>
        <w:tc>
          <w:tcPr>
            <w:tcW w:w="850" w:type="dxa"/>
            <w:vAlign w:val="center"/>
          </w:tcPr>
          <w:p w:rsidR="005121EF" w:rsidRDefault="005121EF">
            <w:pPr>
              <w:pStyle w:val="3"/>
            </w:pPr>
          </w:p>
        </w:tc>
        <w:tc>
          <w:tcPr>
            <w:tcW w:w="1191" w:type="dxa"/>
            <w:vAlign w:val="center"/>
          </w:tcPr>
          <w:p w:rsidR="005121EF" w:rsidRDefault="005121EF">
            <w:pPr>
              <w:pStyle w:val="2"/>
            </w:pPr>
          </w:p>
        </w:tc>
        <w:tc>
          <w:tcPr>
            <w:tcW w:w="4535" w:type="dxa"/>
            <w:vAlign w:val="center"/>
          </w:tcPr>
          <w:p w:rsidR="005121EF" w:rsidRDefault="005121EF">
            <w:pPr>
              <w:pStyle w:val="2"/>
            </w:pPr>
          </w:p>
        </w:tc>
        <w:tc>
          <w:tcPr>
            <w:tcW w:w="2551" w:type="dxa"/>
            <w:vAlign w:val="center"/>
          </w:tcPr>
          <w:p w:rsidR="005121EF" w:rsidRDefault="005121EF">
            <w:pPr>
              <w:pStyle w:val="4"/>
            </w:pPr>
          </w:p>
        </w:tc>
        <w:tc>
          <w:tcPr>
            <w:tcW w:w="2551" w:type="dxa"/>
            <w:vAlign w:val="center"/>
          </w:tcPr>
          <w:p w:rsidR="005121EF" w:rsidRDefault="005121EF">
            <w:pPr>
              <w:pStyle w:val="4"/>
            </w:pPr>
          </w:p>
        </w:tc>
        <w:tc>
          <w:tcPr>
            <w:tcW w:w="2551" w:type="dxa"/>
            <w:vAlign w:val="center"/>
          </w:tcPr>
          <w:p w:rsidR="005121EF" w:rsidRDefault="005121EF">
            <w:pPr>
              <w:pStyle w:val="4"/>
            </w:pPr>
          </w:p>
        </w:tc>
      </w:tr>
    </w:tbl>
    <w:p w:rsidR="005121EF" w:rsidRDefault="00842E96">
      <w:pPr>
        <w:ind w:firstLine="420"/>
        <w:sectPr w:rsidR="005121EF">
          <w:pgSz w:w="16840" w:h="11900" w:orient="landscape"/>
          <w:pgMar w:top="1361" w:right="1020" w:bottom="1134" w:left="1020" w:header="720" w:footer="720" w:gutter="0"/>
          <w:cols w:space="720"/>
        </w:sectPr>
      </w:pPr>
      <w:r>
        <w:rPr>
          <w:rFonts w:ascii="方正书宋_GBK" w:eastAsia="方正书宋_GBK" w:hAnsi="方正书宋_GBK" w:cs="方正书宋_GBK"/>
          <w:color w:val="000000"/>
          <w:sz w:val="21"/>
        </w:rPr>
        <w:t>注：无政府基金预算财政拨款预算，空表列示。</w:t>
      </w:r>
    </w:p>
    <w:p w:rsidR="005121EF" w:rsidRDefault="00842E96">
      <w:pPr>
        <w:jc w:val="center"/>
        <w:outlineLvl w:val="4"/>
      </w:pPr>
      <w:r>
        <w:rPr>
          <w:rFonts w:ascii="方正小标宋_GBK" w:eastAsia="方正小标宋_GBK" w:hAnsi="方正小标宋_GBK" w:cs="方正小标宋_GBK"/>
          <w:color w:val="000000"/>
          <w:sz w:val="36"/>
        </w:rPr>
        <w:lastRenderedPageBreak/>
        <w:t>单位预算国有资本经营预算财政拨款支出表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3942CD" w:rsidTr="003942CD">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5121EF" w:rsidRDefault="00842E96">
            <w:pPr>
              <w:pStyle w:val="20"/>
            </w:pPr>
            <w:r>
              <w:t>451202002唐山市公安交通警察支队</w:t>
            </w:r>
          </w:p>
        </w:tc>
        <w:tc>
          <w:tcPr>
            <w:tcW w:w="2551" w:type="dxa"/>
            <w:tcBorders>
              <w:top w:val="single" w:sz="6" w:space="0" w:color="FFFFFF"/>
              <w:left w:val="single" w:sz="6" w:space="0" w:color="FFFFFF"/>
              <w:right w:val="single" w:sz="6" w:space="0" w:color="FFFFFF"/>
            </w:tcBorders>
            <w:vAlign w:val="center"/>
          </w:tcPr>
          <w:p w:rsidR="005121EF" w:rsidRDefault="00842E96">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5121EF" w:rsidRDefault="00842E96">
            <w:pPr>
              <w:pStyle w:val="22"/>
            </w:pPr>
            <w:r>
              <w:t>单位：万元</w:t>
            </w:r>
          </w:p>
        </w:tc>
      </w:tr>
      <w:tr w:rsidR="003942CD" w:rsidTr="003942CD">
        <w:trPr>
          <w:trHeight w:val="369"/>
          <w:tblHeader/>
          <w:jc w:val="center"/>
        </w:trPr>
        <w:tc>
          <w:tcPr>
            <w:tcW w:w="850" w:type="dxa"/>
            <w:vMerge w:val="restart"/>
            <w:vAlign w:val="center"/>
          </w:tcPr>
          <w:p w:rsidR="005121EF" w:rsidRDefault="00842E96">
            <w:pPr>
              <w:pStyle w:val="1"/>
            </w:pPr>
            <w:r>
              <w:t>序号</w:t>
            </w:r>
          </w:p>
        </w:tc>
        <w:tc>
          <w:tcPr>
            <w:tcW w:w="5726" w:type="dxa"/>
            <w:gridSpan w:val="2"/>
            <w:vAlign w:val="center"/>
          </w:tcPr>
          <w:p w:rsidR="005121EF" w:rsidRDefault="00842E96">
            <w:pPr>
              <w:pStyle w:val="1"/>
            </w:pPr>
            <w:r>
              <w:t>功能分类科目</w:t>
            </w:r>
          </w:p>
        </w:tc>
        <w:tc>
          <w:tcPr>
            <w:tcW w:w="2551" w:type="dxa"/>
            <w:vMerge w:val="restart"/>
            <w:vAlign w:val="center"/>
          </w:tcPr>
          <w:p w:rsidR="005121EF" w:rsidRDefault="00842E96">
            <w:pPr>
              <w:pStyle w:val="1"/>
            </w:pPr>
            <w:r>
              <w:t>合计</w:t>
            </w:r>
          </w:p>
        </w:tc>
        <w:tc>
          <w:tcPr>
            <w:tcW w:w="2551" w:type="dxa"/>
            <w:vMerge w:val="restart"/>
            <w:vAlign w:val="center"/>
          </w:tcPr>
          <w:p w:rsidR="005121EF" w:rsidRDefault="00842E96">
            <w:pPr>
              <w:pStyle w:val="1"/>
            </w:pPr>
            <w:r>
              <w:t>基本支出</w:t>
            </w:r>
          </w:p>
        </w:tc>
        <w:tc>
          <w:tcPr>
            <w:tcW w:w="2551" w:type="dxa"/>
            <w:vMerge w:val="restart"/>
            <w:vAlign w:val="center"/>
          </w:tcPr>
          <w:p w:rsidR="005121EF" w:rsidRDefault="00842E96">
            <w:pPr>
              <w:pStyle w:val="1"/>
            </w:pPr>
            <w:r>
              <w:t>项目支出</w:t>
            </w:r>
          </w:p>
        </w:tc>
      </w:tr>
      <w:tr w:rsidR="005121EF">
        <w:trPr>
          <w:trHeight w:val="369"/>
          <w:tblHeader/>
          <w:jc w:val="center"/>
        </w:trPr>
        <w:tc>
          <w:tcPr>
            <w:tcW w:w="850" w:type="dxa"/>
            <w:vMerge/>
          </w:tcPr>
          <w:p w:rsidR="005121EF" w:rsidRDefault="005121EF"/>
        </w:tc>
        <w:tc>
          <w:tcPr>
            <w:tcW w:w="1191" w:type="dxa"/>
            <w:vAlign w:val="center"/>
          </w:tcPr>
          <w:p w:rsidR="005121EF" w:rsidRDefault="00842E96">
            <w:pPr>
              <w:pStyle w:val="1"/>
            </w:pPr>
            <w:r>
              <w:t>科目编码</w:t>
            </w:r>
          </w:p>
        </w:tc>
        <w:tc>
          <w:tcPr>
            <w:tcW w:w="4535" w:type="dxa"/>
            <w:vAlign w:val="center"/>
          </w:tcPr>
          <w:p w:rsidR="005121EF" w:rsidRDefault="00842E96">
            <w:pPr>
              <w:pStyle w:val="1"/>
            </w:pPr>
            <w:r>
              <w:t>科目名称</w:t>
            </w:r>
          </w:p>
        </w:tc>
        <w:tc>
          <w:tcPr>
            <w:tcW w:w="2551" w:type="dxa"/>
            <w:vMerge/>
          </w:tcPr>
          <w:p w:rsidR="005121EF" w:rsidRDefault="005121EF"/>
        </w:tc>
        <w:tc>
          <w:tcPr>
            <w:tcW w:w="2551" w:type="dxa"/>
            <w:vMerge/>
          </w:tcPr>
          <w:p w:rsidR="005121EF" w:rsidRDefault="005121EF"/>
        </w:tc>
        <w:tc>
          <w:tcPr>
            <w:tcW w:w="2551" w:type="dxa"/>
            <w:vMerge/>
          </w:tcPr>
          <w:p w:rsidR="005121EF" w:rsidRDefault="005121EF"/>
        </w:tc>
      </w:tr>
      <w:tr w:rsidR="005121EF">
        <w:trPr>
          <w:trHeight w:val="369"/>
          <w:tblHeader/>
          <w:jc w:val="center"/>
        </w:trPr>
        <w:tc>
          <w:tcPr>
            <w:tcW w:w="850" w:type="dxa"/>
            <w:vAlign w:val="center"/>
          </w:tcPr>
          <w:p w:rsidR="005121EF" w:rsidRDefault="00842E96">
            <w:pPr>
              <w:pStyle w:val="1"/>
            </w:pPr>
            <w:r>
              <w:t>栏次</w:t>
            </w:r>
          </w:p>
        </w:tc>
        <w:tc>
          <w:tcPr>
            <w:tcW w:w="1191" w:type="dxa"/>
            <w:vAlign w:val="center"/>
          </w:tcPr>
          <w:p w:rsidR="005121EF" w:rsidRDefault="00842E96">
            <w:pPr>
              <w:pStyle w:val="1"/>
            </w:pPr>
            <w:r>
              <w:t>1</w:t>
            </w:r>
          </w:p>
        </w:tc>
        <w:tc>
          <w:tcPr>
            <w:tcW w:w="4535" w:type="dxa"/>
            <w:vAlign w:val="center"/>
          </w:tcPr>
          <w:p w:rsidR="005121EF" w:rsidRDefault="00842E96">
            <w:pPr>
              <w:pStyle w:val="1"/>
            </w:pPr>
            <w:r>
              <w:t>2</w:t>
            </w:r>
          </w:p>
        </w:tc>
        <w:tc>
          <w:tcPr>
            <w:tcW w:w="2551" w:type="dxa"/>
            <w:vAlign w:val="center"/>
          </w:tcPr>
          <w:p w:rsidR="005121EF" w:rsidRDefault="00842E96">
            <w:pPr>
              <w:pStyle w:val="1"/>
            </w:pPr>
            <w:r>
              <w:t>3</w:t>
            </w:r>
          </w:p>
        </w:tc>
        <w:tc>
          <w:tcPr>
            <w:tcW w:w="2551" w:type="dxa"/>
            <w:vAlign w:val="center"/>
          </w:tcPr>
          <w:p w:rsidR="005121EF" w:rsidRDefault="00842E96">
            <w:pPr>
              <w:pStyle w:val="1"/>
            </w:pPr>
            <w:r>
              <w:t>4</w:t>
            </w:r>
          </w:p>
        </w:tc>
        <w:tc>
          <w:tcPr>
            <w:tcW w:w="2551" w:type="dxa"/>
            <w:vAlign w:val="center"/>
          </w:tcPr>
          <w:p w:rsidR="005121EF" w:rsidRDefault="00842E96">
            <w:pPr>
              <w:pStyle w:val="1"/>
            </w:pPr>
            <w:r>
              <w:t>5</w:t>
            </w:r>
          </w:p>
        </w:tc>
      </w:tr>
      <w:tr w:rsidR="005121EF">
        <w:trPr>
          <w:trHeight w:val="369"/>
          <w:jc w:val="center"/>
        </w:trPr>
        <w:tc>
          <w:tcPr>
            <w:tcW w:w="850" w:type="dxa"/>
            <w:vAlign w:val="center"/>
          </w:tcPr>
          <w:p w:rsidR="005121EF" w:rsidRDefault="005121EF">
            <w:pPr>
              <w:pStyle w:val="3"/>
            </w:pPr>
          </w:p>
        </w:tc>
        <w:tc>
          <w:tcPr>
            <w:tcW w:w="1191" w:type="dxa"/>
            <w:vAlign w:val="center"/>
          </w:tcPr>
          <w:p w:rsidR="005121EF" w:rsidRDefault="005121EF">
            <w:pPr>
              <w:pStyle w:val="2"/>
            </w:pPr>
          </w:p>
        </w:tc>
        <w:tc>
          <w:tcPr>
            <w:tcW w:w="4535" w:type="dxa"/>
            <w:vAlign w:val="center"/>
          </w:tcPr>
          <w:p w:rsidR="005121EF" w:rsidRDefault="005121EF">
            <w:pPr>
              <w:pStyle w:val="2"/>
            </w:pPr>
          </w:p>
        </w:tc>
        <w:tc>
          <w:tcPr>
            <w:tcW w:w="2551" w:type="dxa"/>
            <w:vAlign w:val="center"/>
          </w:tcPr>
          <w:p w:rsidR="005121EF" w:rsidRDefault="005121EF">
            <w:pPr>
              <w:pStyle w:val="4"/>
            </w:pPr>
          </w:p>
        </w:tc>
        <w:tc>
          <w:tcPr>
            <w:tcW w:w="2551" w:type="dxa"/>
            <w:vAlign w:val="center"/>
          </w:tcPr>
          <w:p w:rsidR="005121EF" w:rsidRDefault="005121EF">
            <w:pPr>
              <w:pStyle w:val="4"/>
            </w:pPr>
          </w:p>
        </w:tc>
        <w:tc>
          <w:tcPr>
            <w:tcW w:w="2551" w:type="dxa"/>
            <w:vAlign w:val="center"/>
          </w:tcPr>
          <w:p w:rsidR="005121EF" w:rsidRDefault="005121EF">
            <w:pPr>
              <w:pStyle w:val="4"/>
            </w:pPr>
          </w:p>
        </w:tc>
      </w:tr>
    </w:tbl>
    <w:p w:rsidR="005121EF" w:rsidRDefault="00842E96">
      <w:pPr>
        <w:ind w:firstLine="420"/>
        <w:sectPr w:rsidR="005121EF">
          <w:pgSz w:w="16840" w:h="11900" w:orient="landscape"/>
          <w:pgMar w:top="1361" w:right="1020" w:bottom="1134" w:left="1020" w:header="720" w:footer="720" w:gutter="0"/>
          <w:cols w:space="720"/>
        </w:sectPr>
      </w:pPr>
      <w:r>
        <w:rPr>
          <w:rFonts w:ascii="方正书宋_GBK" w:eastAsia="方正书宋_GBK" w:hAnsi="方正书宋_GBK" w:cs="方正书宋_GBK"/>
          <w:color w:val="000000"/>
          <w:sz w:val="21"/>
        </w:rPr>
        <w:t>注：无国有资本经营预算财政拨款预算，空表列示。</w:t>
      </w:r>
    </w:p>
    <w:p w:rsidR="005121EF" w:rsidRDefault="00842E96">
      <w:pPr>
        <w:jc w:val="center"/>
        <w:outlineLvl w:val="4"/>
      </w:pPr>
      <w:r>
        <w:rPr>
          <w:rFonts w:ascii="方正小标宋_GBK" w:eastAsia="方正小标宋_GBK" w:hAnsi="方正小标宋_GBK" w:cs="方正小标宋_GBK"/>
          <w:color w:val="000000"/>
          <w:sz w:val="36"/>
        </w:rPr>
        <w:lastRenderedPageBreak/>
        <w:t>单位预算财政拨款“三公”经费支出表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3798"/>
        <w:gridCol w:w="2382"/>
        <w:gridCol w:w="2381"/>
        <w:gridCol w:w="2381"/>
        <w:gridCol w:w="2381"/>
      </w:tblGrid>
      <w:tr w:rsidR="003942CD" w:rsidTr="003942CD">
        <w:trPr>
          <w:trHeight w:val="369"/>
          <w:tblHeader/>
          <w:jc w:val="center"/>
        </w:trPr>
        <w:tc>
          <w:tcPr>
            <w:tcW w:w="7030" w:type="dxa"/>
            <w:gridSpan w:val="3"/>
            <w:tcBorders>
              <w:top w:val="single" w:sz="6" w:space="0" w:color="FFFFFF"/>
              <w:left w:val="single" w:sz="6" w:space="0" w:color="FFFFFF"/>
              <w:right w:val="single" w:sz="6" w:space="0" w:color="FFFFFF"/>
            </w:tcBorders>
            <w:vAlign w:val="center"/>
          </w:tcPr>
          <w:p w:rsidR="005121EF" w:rsidRDefault="00842E96">
            <w:pPr>
              <w:pStyle w:val="20"/>
            </w:pPr>
            <w:r>
              <w:t>451202002唐山市公安交通警察支队</w:t>
            </w:r>
          </w:p>
        </w:tc>
        <w:tc>
          <w:tcPr>
            <w:tcW w:w="2381" w:type="dxa"/>
            <w:tcBorders>
              <w:top w:val="single" w:sz="6" w:space="0" w:color="FFFFFF"/>
              <w:left w:val="single" w:sz="6" w:space="0" w:color="FFFFFF"/>
              <w:right w:val="single" w:sz="6" w:space="0" w:color="FFFFFF"/>
            </w:tcBorders>
            <w:vAlign w:val="center"/>
          </w:tcPr>
          <w:p w:rsidR="005121EF" w:rsidRDefault="00842E96">
            <w:pPr>
              <w:pStyle w:val="21"/>
            </w:pPr>
            <w:r>
              <w:t>预算年度：2022</w:t>
            </w:r>
          </w:p>
        </w:tc>
        <w:tc>
          <w:tcPr>
            <w:tcW w:w="4762" w:type="dxa"/>
            <w:gridSpan w:val="2"/>
            <w:tcBorders>
              <w:top w:val="single" w:sz="6" w:space="0" w:color="FFFFFF"/>
              <w:left w:val="single" w:sz="6" w:space="0" w:color="FFFFFF"/>
              <w:right w:val="single" w:sz="6" w:space="0" w:color="FFFFFF"/>
            </w:tcBorders>
            <w:vAlign w:val="center"/>
          </w:tcPr>
          <w:p w:rsidR="005121EF" w:rsidRDefault="00842E96">
            <w:pPr>
              <w:pStyle w:val="22"/>
            </w:pPr>
            <w:r>
              <w:t>单位：万元</w:t>
            </w:r>
          </w:p>
        </w:tc>
      </w:tr>
      <w:tr w:rsidR="003942CD" w:rsidTr="003942CD">
        <w:trPr>
          <w:trHeight w:val="369"/>
          <w:tblHeader/>
          <w:jc w:val="center"/>
        </w:trPr>
        <w:tc>
          <w:tcPr>
            <w:tcW w:w="850" w:type="dxa"/>
            <w:vMerge w:val="restart"/>
            <w:vAlign w:val="center"/>
          </w:tcPr>
          <w:p w:rsidR="005121EF" w:rsidRDefault="00842E96">
            <w:pPr>
              <w:pStyle w:val="1"/>
            </w:pPr>
            <w:r>
              <w:t>序号</w:t>
            </w:r>
          </w:p>
        </w:tc>
        <w:tc>
          <w:tcPr>
            <w:tcW w:w="3798" w:type="dxa"/>
            <w:vMerge w:val="restart"/>
            <w:vAlign w:val="center"/>
          </w:tcPr>
          <w:p w:rsidR="005121EF" w:rsidRDefault="00842E96">
            <w:pPr>
              <w:pStyle w:val="1"/>
            </w:pPr>
            <w:r>
              <w:t>项  目</w:t>
            </w:r>
          </w:p>
        </w:tc>
        <w:tc>
          <w:tcPr>
            <w:tcW w:w="9524" w:type="dxa"/>
            <w:gridSpan w:val="4"/>
            <w:vAlign w:val="center"/>
          </w:tcPr>
          <w:p w:rsidR="005121EF" w:rsidRDefault="00842E96">
            <w:pPr>
              <w:pStyle w:val="1"/>
            </w:pPr>
            <w:r>
              <w:t>资 金 性 质</w:t>
            </w:r>
          </w:p>
        </w:tc>
      </w:tr>
      <w:tr w:rsidR="005121EF">
        <w:trPr>
          <w:trHeight w:val="567"/>
          <w:tblHeader/>
          <w:jc w:val="center"/>
        </w:trPr>
        <w:tc>
          <w:tcPr>
            <w:tcW w:w="850" w:type="dxa"/>
            <w:vMerge/>
          </w:tcPr>
          <w:p w:rsidR="005121EF" w:rsidRDefault="005121EF"/>
        </w:tc>
        <w:tc>
          <w:tcPr>
            <w:tcW w:w="3798" w:type="dxa"/>
            <w:vMerge/>
          </w:tcPr>
          <w:p w:rsidR="005121EF" w:rsidRDefault="005121EF"/>
        </w:tc>
        <w:tc>
          <w:tcPr>
            <w:tcW w:w="2381" w:type="dxa"/>
            <w:vAlign w:val="center"/>
          </w:tcPr>
          <w:p w:rsidR="005121EF" w:rsidRDefault="00842E96">
            <w:pPr>
              <w:pStyle w:val="1"/>
            </w:pPr>
            <w:r>
              <w:t>合计</w:t>
            </w:r>
          </w:p>
        </w:tc>
        <w:tc>
          <w:tcPr>
            <w:tcW w:w="2381" w:type="dxa"/>
            <w:vAlign w:val="center"/>
          </w:tcPr>
          <w:p w:rsidR="005121EF" w:rsidRDefault="00842E96">
            <w:pPr>
              <w:pStyle w:val="1"/>
            </w:pPr>
            <w:r>
              <w:t>一般公共预算              财政拨款</w:t>
            </w:r>
          </w:p>
        </w:tc>
        <w:tc>
          <w:tcPr>
            <w:tcW w:w="2381" w:type="dxa"/>
            <w:vAlign w:val="center"/>
          </w:tcPr>
          <w:p w:rsidR="005121EF" w:rsidRDefault="00842E96">
            <w:pPr>
              <w:pStyle w:val="1"/>
            </w:pPr>
            <w:r>
              <w:t>政府性基金                  预算拨款</w:t>
            </w:r>
          </w:p>
        </w:tc>
        <w:tc>
          <w:tcPr>
            <w:tcW w:w="2381" w:type="dxa"/>
            <w:vAlign w:val="center"/>
          </w:tcPr>
          <w:p w:rsidR="005121EF" w:rsidRDefault="00842E96">
            <w:pPr>
              <w:pStyle w:val="1"/>
            </w:pPr>
            <w:r>
              <w:t>国有资本经营              预算财政拨款</w:t>
            </w:r>
          </w:p>
        </w:tc>
      </w:tr>
      <w:tr w:rsidR="005121EF">
        <w:trPr>
          <w:trHeight w:val="567"/>
          <w:tblHeader/>
          <w:jc w:val="center"/>
        </w:trPr>
        <w:tc>
          <w:tcPr>
            <w:tcW w:w="850" w:type="dxa"/>
            <w:vAlign w:val="center"/>
          </w:tcPr>
          <w:p w:rsidR="005121EF" w:rsidRDefault="00842E96">
            <w:pPr>
              <w:pStyle w:val="1"/>
            </w:pPr>
            <w:r>
              <w:t>栏次</w:t>
            </w:r>
          </w:p>
        </w:tc>
        <w:tc>
          <w:tcPr>
            <w:tcW w:w="3798" w:type="dxa"/>
            <w:vAlign w:val="center"/>
          </w:tcPr>
          <w:p w:rsidR="005121EF" w:rsidRDefault="00842E96">
            <w:pPr>
              <w:pStyle w:val="1"/>
            </w:pPr>
            <w:r>
              <w:t>1</w:t>
            </w:r>
          </w:p>
        </w:tc>
        <w:tc>
          <w:tcPr>
            <w:tcW w:w="2381" w:type="dxa"/>
            <w:vAlign w:val="center"/>
          </w:tcPr>
          <w:p w:rsidR="005121EF" w:rsidRDefault="00842E96">
            <w:pPr>
              <w:pStyle w:val="1"/>
            </w:pPr>
            <w:r>
              <w:t>2</w:t>
            </w:r>
          </w:p>
        </w:tc>
        <w:tc>
          <w:tcPr>
            <w:tcW w:w="2381" w:type="dxa"/>
            <w:vAlign w:val="center"/>
          </w:tcPr>
          <w:p w:rsidR="005121EF" w:rsidRDefault="00842E96">
            <w:pPr>
              <w:pStyle w:val="1"/>
            </w:pPr>
            <w:r>
              <w:t>3</w:t>
            </w:r>
          </w:p>
        </w:tc>
        <w:tc>
          <w:tcPr>
            <w:tcW w:w="2381" w:type="dxa"/>
            <w:vAlign w:val="center"/>
          </w:tcPr>
          <w:p w:rsidR="005121EF" w:rsidRDefault="00842E96">
            <w:pPr>
              <w:pStyle w:val="1"/>
            </w:pPr>
            <w:r>
              <w:t>4</w:t>
            </w:r>
          </w:p>
        </w:tc>
        <w:tc>
          <w:tcPr>
            <w:tcW w:w="2381" w:type="dxa"/>
            <w:vAlign w:val="center"/>
          </w:tcPr>
          <w:p w:rsidR="005121EF" w:rsidRDefault="00842E96">
            <w:pPr>
              <w:pStyle w:val="1"/>
            </w:pPr>
            <w:r>
              <w:t>5</w:t>
            </w:r>
          </w:p>
        </w:tc>
      </w:tr>
      <w:tr w:rsidR="005121EF">
        <w:trPr>
          <w:trHeight w:val="567"/>
          <w:jc w:val="center"/>
        </w:trPr>
        <w:tc>
          <w:tcPr>
            <w:tcW w:w="850" w:type="dxa"/>
            <w:vAlign w:val="center"/>
          </w:tcPr>
          <w:p w:rsidR="005121EF" w:rsidRDefault="005121EF">
            <w:pPr>
              <w:pStyle w:val="3"/>
            </w:pPr>
          </w:p>
        </w:tc>
        <w:tc>
          <w:tcPr>
            <w:tcW w:w="3798" w:type="dxa"/>
            <w:vAlign w:val="center"/>
          </w:tcPr>
          <w:p w:rsidR="005121EF" w:rsidRDefault="005121EF">
            <w:pPr>
              <w:pStyle w:val="2"/>
            </w:pPr>
          </w:p>
        </w:tc>
        <w:tc>
          <w:tcPr>
            <w:tcW w:w="2381" w:type="dxa"/>
            <w:vAlign w:val="center"/>
          </w:tcPr>
          <w:p w:rsidR="005121EF" w:rsidRDefault="005121EF">
            <w:pPr>
              <w:pStyle w:val="4"/>
            </w:pPr>
          </w:p>
        </w:tc>
        <w:tc>
          <w:tcPr>
            <w:tcW w:w="2381" w:type="dxa"/>
            <w:vAlign w:val="center"/>
          </w:tcPr>
          <w:p w:rsidR="005121EF" w:rsidRDefault="005121EF">
            <w:pPr>
              <w:pStyle w:val="4"/>
            </w:pPr>
          </w:p>
        </w:tc>
        <w:tc>
          <w:tcPr>
            <w:tcW w:w="2381" w:type="dxa"/>
            <w:vAlign w:val="center"/>
          </w:tcPr>
          <w:p w:rsidR="005121EF" w:rsidRDefault="005121EF">
            <w:pPr>
              <w:pStyle w:val="4"/>
            </w:pPr>
          </w:p>
        </w:tc>
        <w:tc>
          <w:tcPr>
            <w:tcW w:w="2381" w:type="dxa"/>
            <w:vAlign w:val="center"/>
          </w:tcPr>
          <w:p w:rsidR="005121EF" w:rsidRDefault="005121EF">
            <w:pPr>
              <w:pStyle w:val="4"/>
            </w:pPr>
          </w:p>
        </w:tc>
      </w:tr>
    </w:tbl>
    <w:p w:rsidR="005121EF" w:rsidRDefault="00842E96">
      <w:pPr>
        <w:ind w:firstLine="420"/>
        <w:sectPr w:rsidR="005121EF">
          <w:pgSz w:w="16840" w:h="11900" w:orient="landscape"/>
          <w:pgMar w:top="1361" w:right="1020" w:bottom="1361" w:left="1020" w:header="720" w:footer="720" w:gutter="0"/>
          <w:cols w:space="720"/>
        </w:sectPr>
      </w:pPr>
      <w:r>
        <w:rPr>
          <w:rFonts w:ascii="方正书宋_GBK" w:eastAsia="方正书宋_GBK" w:hAnsi="方正书宋_GBK" w:cs="方正书宋_GBK"/>
          <w:color w:val="000000"/>
          <w:sz w:val="21"/>
        </w:rPr>
        <w:t>注：无财政拨款“三公”经费支出表预算，空表列示。</w:t>
      </w:r>
    </w:p>
    <w:p w:rsidR="005121EF" w:rsidRDefault="00842E96">
      <w:pPr>
        <w:jc w:val="center"/>
        <w:outlineLvl w:val="4"/>
      </w:pPr>
      <w:r>
        <w:rPr>
          <w:rFonts w:ascii="方正小标宋_GBK" w:eastAsia="方正小标宋_GBK" w:hAnsi="方正小标宋_GBK" w:cs="方正小标宋_GBK"/>
          <w:color w:val="000000"/>
          <w:sz w:val="44"/>
        </w:rPr>
        <w:lastRenderedPageBreak/>
        <w:t>唐山市公安交通警察支队2022年单位预算信息公开情况说明</w:t>
      </w:r>
    </w:p>
    <w:p w:rsidR="005121EF" w:rsidRDefault="00842E96">
      <w:pPr>
        <w:spacing w:line="500" w:lineRule="exact"/>
        <w:ind w:firstLine="560"/>
      </w:pPr>
      <w:r>
        <w:rPr>
          <w:rFonts w:eastAsia="方正仿宋_GBK"/>
          <w:color w:val="000000"/>
          <w:sz w:val="28"/>
        </w:rPr>
        <w:t>按照《预算法》、《地方预决算公开操作规程》和《关于进一步推进预算公开工作的实施意见》规定，现将唐山市公安交通警察支队</w:t>
      </w:r>
      <w:r>
        <w:rPr>
          <w:rFonts w:eastAsia="方正仿宋_GBK"/>
          <w:color w:val="000000"/>
          <w:sz w:val="28"/>
        </w:rPr>
        <w:t>2022</w:t>
      </w:r>
      <w:r>
        <w:rPr>
          <w:rFonts w:eastAsia="方正仿宋_GBK"/>
          <w:color w:val="000000"/>
          <w:sz w:val="28"/>
        </w:rPr>
        <w:t>年单位预算公开如下：</w:t>
      </w:r>
    </w:p>
    <w:p w:rsidR="005121EF" w:rsidRDefault="00842E96">
      <w:pPr>
        <w:spacing w:before="10" w:after="10"/>
        <w:ind w:firstLine="640"/>
        <w:outlineLvl w:val="5"/>
      </w:pPr>
      <w:r>
        <w:rPr>
          <w:rFonts w:ascii="黑体" w:eastAsia="黑体" w:hAnsi="黑体" w:cs="黑体"/>
          <w:color w:val="000000"/>
          <w:sz w:val="32"/>
        </w:rPr>
        <w:t>一、单位职责及机构设置情况</w:t>
      </w:r>
    </w:p>
    <w:p w:rsidR="005121EF" w:rsidRDefault="00842E96">
      <w:pPr>
        <w:ind w:firstLine="640"/>
      </w:pPr>
      <w:r>
        <w:rPr>
          <w:rFonts w:ascii="方正楷体_GBK" w:eastAsia="方正楷体_GBK" w:hAnsi="方正楷体_GBK" w:cs="方正楷体_GBK"/>
          <w:b/>
          <w:color w:val="000000"/>
          <w:sz w:val="32"/>
        </w:rPr>
        <w:t>单位职责：</w:t>
      </w:r>
    </w:p>
    <w:p w:rsidR="005121EF" w:rsidRDefault="00842E96">
      <w:pPr>
        <w:pStyle w:val="-6"/>
      </w:pPr>
      <w:r>
        <w:t>（一）依法管理全市城乡道路交通、包括交通安全宣传教育、交通指挥、维护交通秩序、处理交通事故和车辆检验；驾驶员考核与发牌发证、路障管理及城市交通标志、标线等安全设施的设置与管理。</w:t>
      </w:r>
    </w:p>
    <w:p w:rsidR="005121EF" w:rsidRDefault="00842E96">
      <w:pPr>
        <w:ind w:firstLine="640"/>
      </w:pPr>
      <w:r>
        <w:rPr>
          <w:rFonts w:ascii="方正楷体_GBK" w:eastAsia="方正楷体_GBK" w:hAnsi="方正楷体_GBK" w:cs="方正楷体_GBK"/>
          <w:b/>
          <w:color w:val="000000"/>
          <w:sz w:val="32"/>
        </w:rPr>
        <w:t>机构设置：</w:t>
      </w:r>
    </w:p>
    <w:p w:rsidR="005121EF" w:rsidRDefault="00842E96">
      <w:pPr>
        <w:jc w:val="center"/>
      </w:pPr>
      <w:r>
        <w:rPr>
          <w:rFonts w:ascii="方正小标宋_GBK" w:eastAsia="方正小标宋_GBK" w:hAnsi="方正小标宋_GBK" w:cs="方正小标宋_GBK"/>
          <w:color w:val="000000"/>
          <w:sz w:val="32"/>
        </w:rPr>
        <w:t>单位机构设置情况</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5669"/>
        <w:gridCol w:w="1843"/>
        <w:gridCol w:w="2126"/>
        <w:gridCol w:w="3827"/>
      </w:tblGrid>
      <w:tr w:rsidR="005121EF">
        <w:trPr>
          <w:trHeight w:val="567"/>
          <w:tblHeader/>
          <w:jc w:val="center"/>
        </w:trPr>
        <w:tc>
          <w:tcPr>
            <w:tcW w:w="5669" w:type="dxa"/>
            <w:vAlign w:val="center"/>
          </w:tcPr>
          <w:p w:rsidR="005121EF" w:rsidRDefault="00842E96">
            <w:pPr>
              <w:pStyle w:val="1"/>
            </w:pPr>
            <w:r>
              <w:t>单位名称</w:t>
            </w:r>
          </w:p>
        </w:tc>
        <w:tc>
          <w:tcPr>
            <w:tcW w:w="1843" w:type="dxa"/>
            <w:vAlign w:val="center"/>
          </w:tcPr>
          <w:p w:rsidR="005121EF" w:rsidRDefault="00842E96">
            <w:pPr>
              <w:pStyle w:val="1"/>
            </w:pPr>
            <w:r>
              <w:t>单位性质</w:t>
            </w:r>
          </w:p>
        </w:tc>
        <w:tc>
          <w:tcPr>
            <w:tcW w:w="2126" w:type="dxa"/>
            <w:vAlign w:val="center"/>
          </w:tcPr>
          <w:p w:rsidR="005121EF" w:rsidRDefault="00842E96">
            <w:pPr>
              <w:pStyle w:val="1"/>
            </w:pPr>
            <w:r>
              <w:t>单位规格</w:t>
            </w:r>
          </w:p>
        </w:tc>
        <w:tc>
          <w:tcPr>
            <w:tcW w:w="3827" w:type="dxa"/>
            <w:vAlign w:val="center"/>
          </w:tcPr>
          <w:p w:rsidR="005121EF" w:rsidRDefault="00842E96">
            <w:pPr>
              <w:pStyle w:val="1"/>
            </w:pPr>
            <w:r>
              <w:t>经费保障形式</w:t>
            </w:r>
          </w:p>
        </w:tc>
      </w:tr>
      <w:tr w:rsidR="005121EF">
        <w:trPr>
          <w:trHeight w:val="369"/>
          <w:jc w:val="center"/>
        </w:trPr>
        <w:tc>
          <w:tcPr>
            <w:tcW w:w="5669" w:type="dxa"/>
            <w:vAlign w:val="center"/>
          </w:tcPr>
          <w:p w:rsidR="005121EF" w:rsidRDefault="00842E96">
            <w:pPr>
              <w:pStyle w:val="2"/>
            </w:pPr>
            <w:r>
              <w:t>唐山市公安交通警察支队</w:t>
            </w:r>
          </w:p>
        </w:tc>
        <w:tc>
          <w:tcPr>
            <w:tcW w:w="1843" w:type="dxa"/>
            <w:vAlign w:val="center"/>
          </w:tcPr>
          <w:p w:rsidR="005121EF" w:rsidRDefault="00842E96">
            <w:pPr>
              <w:pStyle w:val="3"/>
            </w:pPr>
            <w:r>
              <w:t>行政</w:t>
            </w:r>
          </w:p>
        </w:tc>
        <w:tc>
          <w:tcPr>
            <w:tcW w:w="2126" w:type="dxa"/>
            <w:vAlign w:val="center"/>
          </w:tcPr>
          <w:p w:rsidR="005121EF" w:rsidRDefault="00646001">
            <w:pPr>
              <w:pStyle w:val="3"/>
            </w:pPr>
            <w:r>
              <w:t>副</w:t>
            </w:r>
            <w:r>
              <w:rPr>
                <w:rFonts w:hint="eastAsia"/>
                <w:lang w:eastAsia="zh-CN"/>
              </w:rPr>
              <w:t>处</w:t>
            </w:r>
            <w:r w:rsidR="00842E96">
              <w:t>级</w:t>
            </w:r>
          </w:p>
        </w:tc>
        <w:tc>
          <w:tcPr>
            <w:tcW w:w="3827" w:type="dxa"/>
            <w:vAlign w:val="center"/>
          </w:tcPr>
          <w:p w:rsidR="005121EF" w:rsidRDefault="00842E96">
            <w:pPr>
              <w:pStyle w:val="3"/>
            </w:pPr>
            <w:r>
              <w:t>财政拨款</w:t>
            </w:r>
          </w:p>
        </w:tc>
      </w:tr>
    </w:tbl>
    <w:p w:rsidR="005121EF" w:rsidRDefault="00842E96">
      <w:pPr>
        <w:spacing w:before="10" w:after="10"/>
        <w:ind w:firstLine="640"/>
        <w:outlineLvl w:val="5"/>
      </w:pPr>
      <w:r>
        <w:rPr>
          <w:rFonts w:ascii="黑体" w:eastAsia="黑体" w:hAnsi="黑体" w:cs="黑体"/>
          <w:color w:val="000000"/>
          <w:sz w:val="32"/>
        </w:rPr>
        <w:t>二、单位预算安排的总体情况</w:t>
      </w:r>
    </w:p>
    <w:p w:rsidR="005121EF" w:rsidRDefault="00842E96">
      <w:pPr>
        <w:spacing w:line="500" w:lineRule="exact"/>
        <w:ind w:firstLine="560"/>
      </w:pPr>
      <w:r>
        <w:rPr>
          <w:rFonts w:eastAsia="方正仿宋_GBK"/>
          <w:color w:val="000000"/>
          <w:sz w:val="28"/>
        </w:rPr>
        <w:t>按照预算管理有关规定，目前我省单位预算的编制实行综合预算管理，即全部收入和支出都反映在预算中。</w:t>
      </w:r>
    </w:p>
    <w:p w:rsidR="005121EF" w:rsidRDefault="00842E96">
      <w:pPr>
        <w:pStyle w:val="-7"/>
      </w:pPr>
      <w:r>
        <w:t>1</w:t>
      </w:r>
      <w:r>
        <w:t>、收入说明</w:t>
      </w:r>
    </w:p>
    <w:p w:rsidR="005121EF" w:rsidRDefault="00842E96">
      <w:pPr>
        <w:pStyle w:val="-7"/>
      </w:pPr>
      <w:r>
        <w:t>反映本单位当年全部收入。</w:t>
      </w:r>
      <w:r>
        <w:t>2022</w:t>
      </w:r>
      <w:r>
        <w:t>年预算收入</w:t>
      </w:r>
      <w:r>
        <w:t>9996</w:t>
      </w:r>
      <w:r>
        <w:t>万元，其中：一般公共预算收入</w:t>
      </w:r>
      <w:r>
        <w:t>9996</w:t>
      </w:r>
      <w:r>
        <w:t>万元，基金预算收入</w:t>
      </w:r>
      <w:r>
        <w:t>0</w:t>
      </w:r>
      <w:r>
        <w:t>万元，财政专户核拨收入</w:t>
      </w:r>
      <w:r>
        <w:t>0</w:t>
      </w:r>
      <w:r>
        <w:t>万元，其他来源收入（单位资金）</w:t>
      </w:r>
      <w:r>
        <w:t>0</w:t>
      </w:r>
      <w:r>
        <w:t>万元，上年结转</w:t>
      </w:r>
      <w:r>
        <w:t>0</w:t>
      </w:r>
      <w:r>
        <w:t>万元。</w:t>
      </w:r>
    </w:p>
    <w:p w:rsidR="005121EF" w:rsidRDefault="00842E96">
      <w:pPr>
        <w:pStyle w:val="-7"/>
      </w:pPr>
      <w:r>
        <w:t>2</w:t>
      </w:r>
      <w:r>
        <w:t>、支出说明</w:t>
      </w:r>
    </w:p>
    <w:p w:rsidR="005121EF" w:rsidRDefault="00842E96">
      <w:pPr>
        <w:pStyle w:val="-7"/>
      </w:pPr>
      <w:r>
        <w:lastRenderedPageBreak/>
        <w:t>收支预算总表支出栏、项目支出表按经济分类和支出功能分类科目编制，反映唐山市公安交通警察支队年度单位预算中支出预算的总体情况。</w:t>
      </w:r>
      <w:r>
        <w:t>2022</w:t>
      </w:r>
      <w:r>
        <w:t>年支出预算</w:t>
      </w:r>
      <w:r>
        <w:t>9996</w:t>
      </w:r>
      <w:r>
        <w:t>万元，其中项目支出</w:t>
      </w:r>
      <w:r>
        <w:t>9996</w:t>
      </w:r>
      <w:r>
        <w:t>万元。主要为道路交通秩序专项业务经费</w:t>
      </w:r>
      <w:r>
        <w:t>360</w:t>
      </w:r>
      <w:r>
        <w:t>万元，交通协管业务经费</w:t>
      </w:r>
      <w:r>
        <w:t>1600</w:t>
      </w:r>
      <w:r>
        <w:t>万元，车辆管理专项业务经费</w:t>
      </w:r>
      <w:r>
        <w:t>3400</w:t>
      </w:r>
      <w:r>
        <w:t>万元，市县交管业务费</w:t>
      </w:r>
      <w:r>
        <w:t>3036</w:t>
      </w:r>
      <w:r>
        <w:t>万元，车辆管理服务费</w:t>
      </w:r>
      <w:r>
        <w:t>1100</w:t>
      </w:r>
      <w:r>
        <w:t>万元，基建工程款</w:t>
      </w:r>
      <w:r>
        <w:t>500</w:t>
      </w:r>
      <w:r>
        <w:t>万元。</w:t>
      </w:r>
    </w:p>
    <w:p w:rsidR="005121EF" w:rsidRDefault="00842E96">
      <w:pPr>
        <w:pStyle w:val="-7"/>
      </w:pPr>
      <w:r>
        <w:t>3</w:t>
      </w:r>
      <w:r>
        <w:t>、比上年增减情况</w:t>
      </w:r>
    </w:p>
    <w:p w:rsidR="005121EF" w:rsidRDefault="00842E96">
      <w:pPr>
        <w:pStyle w:val="-7"/>
      </w:pPr>
      <w:r>
        <w:t>2022</w:t>
      </w:r>
      <w:r>
        <w:t>年预算收支安排</w:t>
      </w:r>
      <w:r>
        <w:t>9996</w:t>
      </w:r>
      <w:r>
        <w:t>万元，较</w:t>
      </w:r>
      <w:r>
        <w:t>2021</w:t>
      </w:r>
      <w:r>
        <w:t>年预算减少</w:t>
      </w:r>
      <w:r>
        <w:t>1066</w:t>
      </w:r>
      <w:r>
        <w:t>万元，其中：项目支出减少</w:t>
      </w:r>
      <w:r>
        <w:t>1066</w:t>
      </w:r>
      <w:r>
        <w:t>万元，主要为按照</w:t>
      </w:r>
      <w:r>
        <w:t>“</w:t>
      </w:r>
      <w:r>
        <w:t>过紧日子</w:t>
      </w:r>
      <w:r>
        <w:t>”</w:t>
      </w:r>
      <w:r>
        <w:t>的要求，减少不必要支出。</w:t>
      </w:r>
    </w:p>
    <w:p w:rsidR="005121EF" w:rsidRDefault="00842E96">
      <w:pPr>
        <w:spacing w:before="10" w:after="10"/>
        <w:ind w:firstLine="640"/>
        <w:outlineLvl w:val="5"/>
      </w:pPr>
      <w:r>
        <w:rPr>
          <w:rFonts w:ascii="黑体" w:eastAsia="黑体" w:hAnsi="黑体" w:cs="黑体"/>
          <w:color w:val="000000"/>
          <w:sz w:val="32"/>
        </w:rPr>
        <w:t>三、机关运行经费安排情况</w:t>
      </w:r>
    </w:p>
    <w:p w:rsidR="005121EF" w:rsidRDefault="003942CD">
      <w:pPr>
        <w:pStyle w:val="-8"/>
        <w:rPr>
          <w:lang w:eastAsia="zh-CN"/>
        </w:rPr>
      </w:pPr>
      <w:r>
        <w:rPr>
          <w:rFonts w:hint="eastAsia"/>
          <w:lang w:eastAsia="zh-CN"/>
        </w:rPr>
        <w:t>无</w:t>
      </w:r>
    </w:p>
    <w:p w:rsidR="005121EF" w:rsidRDefault="00842E96">
      <w:pPr>
        <w:spacing w:before="10" w:after="10"/>
        <w:ind w:firstLine="640"/>
        <w:outlineLvl w:val="5"/>
      </w:pPr>
      <w:r>
        <w:rPr>
          <w:rFonts w:ascii="黑体" w:eastAsia="黑体" w:hAnsi="黑体" w:cs="黑体"/>
          <w:color w:val="000000"/>
          <w:sz w:val="32"/>
        </w:rPr>
        <w:t>四、财政拨款“三公”经费预算情况及增减变化原因</w:t>
      </w:r>
    </w:p>
    <w:p w:rsidR="005121EF" w:rsidRDefault="003942CD">
      <w:pPr>
        <w:pStyle w:val="-9"/>
        <w:rPr>
          <w:lang w:eastAsia="zh-CN"/>
        </w:rPr>
      </w:pPr>
      <w:r>
        <w:rPr>
          <w:rFonts w:hint="eastAsia"/>
          <w:lang w:eastAsia="zh-CN"/>
        </w:rPr>
        <w:t>无</w:t>
      </w:r>
    </w:p>
    <w:p w:rsidR="005121EF" w:rsidRDefault="00842E96">
      <w:pPr>
        <w:spacing w:before="10" w:after="10"/>
        <w:ind w:firstLine="640"/>
        <w:outlineLvl w:val="5"/>
      </w:pPr>
      <w:r>
        <w:rPr>
          <w:rFonts w:ascii="黑体" w:eastAsia="黑体" w:hAnsi="黑体" w:cs="黑体"/>
          <w:color w:val="000000"/>
          <w:sz w:val="32"/>
        </w:rPr>
        <w:t>五、预算绩效信息</w:t>
      </w:r>
    </w:p>
    <w:p w:rsidR="005121EF" w:rsidRDefault="00842E96">
      <w:pPr>
        <w:pStyle w:val="Normal8f2ebdf0-212c-4b92-97a8-81aa8c692f3b"/>
        <w:ind w:firstLine="560"/>
      </w:pPr>
      <w:r>
        <w:rPr>
          <w:rFonts w:ascii="方正仿宋_GBK" w:eastAsia="方正仿宋_GBK" w:hAnsi="方正仿宋_GBK" w:cs="方正仿宋_GBK"/>
          <w:b/>
          <w:color w:val="000000"/>
          <w:sz w:val="28"/>
        </w:rPr>
        <w:t>1、市县交管业务费绩效目标表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5121EF">
        <w:trPr>
          <w:trHeight w:val="397"/>
          <w:jc w:val="center"/>
        </w:trPr>
        <w:tc>
          <w:tcPr>
            <w:tcW w:w="1417" w:type="dxa"/>
            <w:tcBorders>
              <w:bottom w:val="single" w:sz="6" w:space="0" w:color="FFFFFF"/>
            </w:tcBorders>
            <w:vAlign w:val="center"/>
          </w:tcPr>
          <w:p w:rsidR="005121EF" w:rsidRDefault="00842E96">
            <w:pPr>
              <w:pStyle w:val="1bca05412-1259-42a0-ac81-3a6fd47ff038"/>
            </w:pPr>
            <w:r>
              <w:t>绩效目标</w:t>
            </w:r>
          </w:p>
        </w:tc>
        <w:tc>
          <w:tcPr>
            <w:tcW w:w="12756" w:type="dxa"/>
            <w:tcBorders>
              <w:bottom w:val="single" w:sz="6" w:space="0" w:color="FFFFFF"/>
            </w:tcBorders>
            <w:vAlign w:val="center"/>
          </w:tcPr>
          <w:p w:rsidR="005121EF" w:rsidRDefault="00842E96">
            <w:pPr>
              <w:pStyle w:val="203178744-6cc7-4ebf-91ab-dad890858303"/>
            </w:pPr>
            <w:r>
              <w:t>1.购买办公耗材设备，支付房屋物业费、电费、水费、邮电费、租赁费、维修（护）费等，保障办公场所正常运转。</w:t>
            </w:r>
          </w:p>
          <w:p w:rsidR="005121EF" w:rsidRDefault="00842E96">
            <w:pPr>
              <w:pStyle w:val="203178744-6cc7-4ebf-91ab-dad890858303"/>
            </w:pPr>
            <w:r>
              <w:t>2.采购第三方专业服务，提高工作专业性。</w:t>
            </w:r>
          </w:p>
          <w:p w:rsidR="005121EF" w:rsidRDefault="00842E96">
            <w:pPr>
              <w:pStyle w:val="203178744-6cc7-4ebf-91ab-dad890858303"/>
            </w:pPr>
            <w:r>
              <w:t>3.购置专用材料，保障业务工作有序开展。</w:t>
            </w:r>
          </w:p>
        </w:tc>
      </w:tr>
    </w:tbl>
    <w:p w:rsidR="005121EF" w:rsidRDefault="00842E96">
      <w:pPr>
        <w:pStyle w:val="Normal8f2ebdf0-212c-4b92-97a8-81aa8c692f3b"/>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5121EF">
        <w:trPr>
          <w:trHeight w:val="397"/>
          <w:tblHeader/>
          <w:jc w:val="center"/>
        </w:trPr>
        <w:tc>
          <w:tcPr>
            <w:tcW w:w="1417" w:type="dxa"/>
            <w:vAlign w:val="center"/>
          </w:tcPr>
          <w:p w:rsidR="005121EF" w:rsidRDefault="00842E96">
            <w:pPr>
              <w:pStyle w:val="1bca05412-1259-42a0-ac81-3a6fd47ff038"/>
            </w:pPr>
            <w:r>
              <w:t>一级指标</w:t>
            </w:r>
          </w:p>
        </w:tc>
        <w:tc>
          <w:tcPr>
            <w:tcW w:w="2268" w:type="dxa"/>
            <w:vAlign w:val="center"/>
          </w:tcPr>
          <w:p w:rsidR="005121EF" w:rsidRDefault="00842E96">
            <w:pPr>
              <w:pStyle w:val="1bca05412-1259-42a0-ac81-3a6fd47ff038"/>
            </w:pPr>
            <w:r>
              <w:t>二级指标</w:t>
            </w:r>
          </w:p>
        </w:tc>
        <w:tc>
          <w:tcPr>
            <w:tcW w:w="2835" w:type="dxa"/>
            <w:vAlign w:val="center"/>
          </w:tcPr>
          <w:p w:rsidR="005121EF" w:rsidRDefault="00842E96">
            <w:pPr>
              <w:pStyle w:val="1bca05412-1259-42a0-ac81-3a6fd47ff038"/>
            </w:pPr>
            <w:r>
              <w:t>三级指标</w:t>
            </w:r>
          </w:p>
        </w:tc>
        <w:tc>
          <w:tcPr>
            <w:tcW w:w="2835" w:type="dxa"/>
            <w:vAlign w:val="center"/>
          </w:tcPr>
          <w:p w:rsidR="005121EF" w:rsidRDefault="00842E96">
            <w:pPr>
              <w:pStyle w:val="1bca05412-1259-42a0-ac81-3a6fd47ff038"/>
            </w:pPr>
            <w:r>
              <w:t>绩效指标描述</w:t>
            </w:r>
          </w:p>
        </w:tc>
        <w:tc>
          <w:tcPr>
            <w:tcW w:w="2551" w:type="dxa"/>
            <w:vAlign w:val="center"/>
          </w:tcPr>
          <w:p w:rsidR="005121EF" w:rsidRDefault="00842E96">
            <w:pPr>
              <w:pStyle w:val="1bca05412-1259-42a0-ac81-3a6fd47ff038"/>
            </w:pPr>
            <w:r>
              <w:t>指标值</w:t>
            </w:r>
          </w:p>
        </w:tc>
        <w:tc>
          <w:tcPr>
            <w:tcW w:w="2268" w:type="dxa"/>
            <w:vAlign w:val="center"/>
          </w:tcPr>
          <w:p w:rsidR="005121EF" w:rsidRDefault="00842E96">
            <w:pPr>
              <w:pStyle w:val="1bca05412-1259-42a0-ac81-3a6fd47ff038"/>
            </w:pPr>
            <w:r>
              <w:t>指标值确定依据</w:t>
            </w:r>
          </w:p>
        </w:tc>
      </w:tr>
      <w:tr w:rsidR="005121EF">
        <w:trPr>
          <w:trHeight w:val="397"/>
          <w:jc w:val="center"/>
        </w:trPr>
        <w:tc>
          <w:tcPr>
            <w:tcW w:w="1417" w:type="dxa"/>
            <w:vMerge w:val="restart"/>
            <w:vAlign w:val="center"/>
          </w:tcPr>
          <w:p w:rsidR="005121EF" w:rsidRDefault="00842E96">
            <w:pPr>
              <w:pStyle w:val="397b0e70b-d135-4242-af3d-6c2b689ca2bf"/>
            </w:pPr>
            <w:r>
              <w:t>产出指标</w:t>
            </w:r>
          </w:p>
        </w:tc>
        <w:tc>
          <w:tcPr>
            <w:tcW w:w="2268" w:type="dxa"/>
            <w:vAlign w:val="center"/>
          </w:tcPr>
          <w:p w:rsidR="005121EF" w:rsidRDefault="00842E96">
            <w:pPr>
              <w:pStyle w:val="203178744-6cc7-4ebf-91ab-dad890858303"/>
            </w:pPr>
            <w:r>
              <w:t>数量指标</w:t>
            </w:r>
          </w:p>
        </w:tc>
        <w:tc>
          <w:tcPr>
            <w:tcW w:w="2835" w:type="dxa"/>
            <w:vAlign w:val="center"/>
          </w:tcPr>
          <w:p w:rsidR="005121EF" w:rsidRDefault="00842E96">
            <w:pPr>
              <w:pStyle w:val="203178744-6cc7-4ebf-91ab-dad890858303"/>
            </w:pPr>
            <w:r>
              <w:t>办公耗材满足使用时长</w:t>
            </w:r>
          </w:p>
        </w:tc>
        <w:tc>
          <w:tcPr>
            <w:tcW w:w="2835" w:type="dxa"/>
            <w:vAlign w:val="center"/>
          </w:tcPr>
          <w:p w:rsidR="005121EF" w:rsidRDefault="00842E96">
            <w:pPr>
              <w:pStyle w:val="203178744-6cc7-4ebf-91ab-dad890858303"/>
            </w:pPr>
            <w:r>
              <w:t>采购各类办公耗材满足工作人员办公使用的时长</w:t>
            </w:r>
          </w:p>
        </w:tc>
        <w:tc>
          <w:tcPr>
            <w:tcW w:w="2551" w:type="dxa"/>
            <w:vAlign w:val="center"/>
          </w:tcPr>
          <w:p w:rsidR="005121EF" w:rsidRDefault="00842E96">
            <w:pPr>
              <w:pStyle w:val="203178744-6cc7-4ebf-91ab-dad890858303"/>
            </w:pPr>
            <w:r>
              <w:t>1年</w:t>
            </w:r>
          </w:p>
        </w:tc>
        <w:tc>
          <w:tcPr>
            <w:tcW w:w="2268" w:type="dxa"/>
            <w:vAlign w:val="center"/>
          </w:tcPr>
          <w:p w:rsidR="005121EF" w:rsidRDefault="00842E96">
            <w:pPr>
              <w:pStyle w:val="203178744-6cc7-4ebf-91ab-dad890858303"/>
            </w:pPr>
            <w:r>
              <w:t>支队年度工作计划</w:t>
            </w:r>
          </w:p>
        </w:tc>
      </w:tr>
      <w:tr w:rsidR="005121EF">
        <w:trPr>
          <w:trHeight w:val="397"/>
          <w:jc w:val="center"/>
        </w:trPr>
        <w:tc>
          <w:tcPr>
            <w:tcW w:w="1417" w:type="dxa"/>
            <w:vMerge/>
            <w:vAlign w:val="center"/>
          </w:tcPr>
          <w:p w:rsidR="005121EF" w:rsidRDefault="005121EF">
            <w:pPr>
              <w:pStyle w:val="Normal8f2ebdf0-212c-4b92-97a8-81aa8c692f3b"/>
            </w:pPr>
          </w:p>
        </w:tc>
        <w:tc>
          <w:tcPr>
            <w:tcW w:w="2268" w:type="dxa"/>
            <w:vAlign w:val="center"/>
          </w:tcPr>
          <w:p w:rsidR="005121EF" w:rsidRDefault="00842E96">
            <w:pPr>
              <w:pStyle w:val="203178744-6cc7-4ebf-91ab-dad890858303"/>
            </w:pPr>
            <w:r>
              <w:t>质量指标</w:t>
            </w:r>
          </w:p>
        </w:tc>
        <w:tc>
          <w:tcPr>
            <w:tcW w:w="2835" w:type="dxa"/>
            <w:vAlign w:val="center"/>
          </w:tcPr>
          <w:p w:rsidR="005121EF" w:rsidRDefault="00842E96">
            <w:pPr>
              <w:pStyle w:val="203178744-6cc7-4ebf-91ab-dad890858303"/>
            </w:pPr>
            <w:r>
              <w:t>办公用品合格率</w:t>
            </w:r>
          </w:p>
        </w:tc>
        <w:tc>
          <w:tcPr>
            <w:tcW w:w="2835" w:type="dxa"/>
            <w:vAlign w:val="center"/>
          </w:tcPr>
          <w:p w:rsidR="005121EF" w:rsidRDefault="00842E96">
            <w:pPr>
              <w:pStyle w:val="203178744-6cc7-4ebf-91ab-dad890858303"/>
            </w:pPr>
            <w:r>
              <w:t>采购办公用品合格率</w:t>
            </w:r>
          </w:p>
        </w:tc>
        <w:tc>
          <w:tcPr>
            <w:tcW w:w="2551" w:type="dxa"/>
            <w:vAlign w:val="center"/>
          </w:tcPr>
          <w:p w:rsidR="005121EF" w:rsidRDefault="00842E96">
            <w:pPr>
              <w:pStyle w:val="203178744-6cc7-4ebf-91ab-dad890858303"/>
            </w:pPr>
            <w:r>
              <w:t>100%</w:t>
            </w:r>
          </w:p>
        </w:tc>
        <w:tc>
          <w:tcPr>
            <w:tcW w:w="2268" w:type="dxa"/>
            <w:vAlign w:val="center"/>
          </w:tcPr>
          <w:p w:rsidR="005121EF" w:rsidRDefault="00842E96">
            <w:pPr>
              <w:pStyle w:val="203178744-6cc7-4ebf-91ab-dad890858303"/>
            </w:pPr>
            <w:r>
              <w:t>《中华人民共和国产</w:t>
            </w:r>
            <w:r>
              <w:lastRenderedPageBreak/>
              <w:t>品质量法》</w:t>
            </w:r>
          </w:p>
        </w:tc>
      </w:tr>
      <w:tr w:rsidR="005121EF">
        <w:trPr>
          <w:trHeight w:val="397"/>
          <w:jc w:val="center"/>
        </w:trPr>
        <w:tc>
          <w:tcPr>
            <w:tcW w:w="1417" w:type="dxa"/>
            <w:vMerge/>
            <w:vAlign w:val="center"/>
          </w:tcPr>
          <w:p w:rsidR="005121EF" w:rsidRDefault="005121EF">
            <w:pPr>
              <w:pStyle w:val="Normal8f2ebdf0-212c-4b92-97a8-81aa8c692f3b"/>
            </w:pPr>
          </w:p>
        </w:tc>
        <w:tc>
          <w:tcPr>
            <w:tcW w:w="2268" w:type="dxa"/>
            <w:vAlign w:val="center"/>
          </w:tcPr>
          <w:p w:rsidR="005121EF" w:rsidRDefault="00842E96">
            <w:pPr>
              <w:pStyle w:val="203178744-6cc7-4ebf-91ab-dad890858303"/>
            </w:pPr>
            <w:r>
              <w:t>时效指标</w:t>
            </w:r>
          </w:p>
        </w:tc>
        <w:tc>
          <w:tcPr>
            <w:tcW w:w="2835" w:type="dxa"/>
            <w:vAlign w:val="center"/>
          </w:tcPr>
          <w:p w:rsidR="005121EF" w:rsidRDefault="00842E96">
            <w:pPr>
              <w:pStyle w:val="203178744-6cc7-4ebf-91ab-dad890858303"/>
            </w:pPr>
            <w:r>
              <w:t>办公用品采购及时率</w:t>
            </w:r>
          </w:p>
        </w:tc>
        <w:tc>
          <w:tcPr>
            <w:tcW w:w="2835" w:type="dxa"/>
            <w:vAlign w:val="center"/>
          </w:tcPr>
          <w:p w:rsidR="005121EF" w:rsidRDefault="00842E96">
            <w:pPr>
              <w:pStyle w:val="203178744-6cc7-4ebf-91ab-dad890858303"/>
            </w:pPr>
            <w:r>
              <w:t>办公用品采购的及时程度</w:t>
            </w:r>
          </w:p>
        </w:tc>
        <w:tc>
          <w:tcPr>
            <w:tcW w:w="2551" w:type="dxa"/>
            <w:vAlign w:val="center"/>
          </w:tcPr>
          <w:p w:rsidR="005121EF" w:rsidRDefault="00842E96">
            <w:pPr>
              <w:pStyle w:val="203178744-6cc7-4ebf-91ab-dad890858303"/>
            </w:pPr>
            <w:r>
              <w:t>次月到位</w:t>
            </w:r>
          </w:p>
        </w:tc>
        <w:tc>
          <w:tcPr>
            <w:tcW w:w="2268" w:type="dxa"/>
            <w:vAlign w:val="center"/>
          </w:tcPr>
          <w:p w:rsidR="005121EF" w:rsidRDefault="00842E96">
            <w:pPr>
              <w:pStyle w:val="203178744-6cc7-4ebf-91ab-dad890858303"/>
            </w:pPr>
            <w:r>
              <w:t>支队工作实际需求</w:t>
            </w:r>
          </w:p>
        </w:tc>
      </w:tr>
      <w:tr w:rsidR="005121EF">
        <w:trPr>
          <w:trHeight w:val="397"/>
          <w:jc w:val="center"/>
        </w:trPr>
        <w:tc>
          <w:tcPr>
            <w:tcW w:w="1417" w:type="dxa"/>
            <w:vMerge/>
            <w:vAlign w:val="center"/>
          </w:tcPr>
          <w:p w:rsidR="005121EF" w:rsidRDefault="005121EF">
            <w:pPr>
              <w:pStyle w:val="Normal8f2ebdf0-212c-4b92-97a8-81aa8c692f3b"/>
            </w:pPr>
          </w:p>
        </w:tc>
        <w:tc>
          <w:tcPr>
            <w:tcW w:w="2268" w:type="dxa"/>
            <w:vAlign w:val="center"/>
          </w:tcPr>
          <w:p w:rsidR="005121EF" w:rsidRDefault="00842E96">
            <w:pPr>
              <w:pStyle w:val="203178744-6cc7-4ebf-91ab-dad890858303"/>
            </w:pPr>
            <w:r>
              <w:t>成本指标</w:t>
            </w:r>
          </w:p>
        </w:tc>
        <w:tc>
          <w:tcPr>
            <w:tcW w:w="2835" w:type="dxa"/>
            <w:vAlign w:val="center"/>
          </w:tcPr>
          <w:p w:rsidR="005121EF" w:rsidRDefault="00842E96">
            <w:pPr>
              <w:pStyle w:val="203178744-6cc7-4ebf-91ab-dad890858303"/>
            </w:pPr>
            <w:r>
              <w:t>项目总成本</w:t>
            </w:r>
          </w:p>
        </w:tc>
        <w:tc>
          <w:tcPr>
            <w:tcW w:w="2835" w:type="dxa"/>
            <w:vAlign w:val="center"/>
          </w:tcPr>
          <w:p w:rsidR="005121EF" w:rsidRDefault="00842E96">
            <w:pPr>
              <w:pStyle w:val="203178744-6cc7-4ebf-91ab-dad890858303"/>
            </w:pPr>
            <w:r>
              <w:t>项目总预算控制额</w:t>
            </w:r>
          </w:p>
        </w:tc>
        <w:tc>
          <w:tcPr>
            <w:tcW w:w="2551" w:type="dxa"/>
            <w:vAlign w:val="center"/>
          </w:tcPr>
          <w:p w:rsidR="005121EF" w:rsidRDefault="00842E96">
            <w:pPr>
              <w:pStyle w:val="203178744-6cc7-4ebf-91ab-dad890858303"/>
            </w:pPr>
            <w:r>
              <w:t>≤3036万元</w:t>
            </w:r>
          </w:p>
        </w:tc>
        <w:tc>
          <w:tcPr>
            <w:tcW w:w="2268" w:type="dxa"/>
            <w:vAlign w:val="center"/>
          </w:tcPr>
          <w:p w:rsidR="005121EF" w:rsidRDefault="00842E96">
            <w:pPr>
              <w:pStyle w:val="203178744-6cc7-4ebf-91ab-dad890858303"/>
            </w:pPr>
            <w:r>
              <w:t>实际测算需求</w:t>
            </w:r>
          </w:p>
        </w:tc>
      </w:tr>
      <w:tr w:rsidR="005121EF">
        <w:trPr>
          <w:trHeight w:val="397"/>
          <w:jc w:val="center"/>
        </w:trPr>
        <w:tc>
          <w:tcPr>
            <w:tcW w:w="1417" w:type="dxa"/>
            <w:vMerge w:val="restart"/>
            <w:vAlign w:val="center"/>
          </w:tcPr>
          <w:p w:rsidR="005121EF" w:rsidRDefault="00842E96">
            <w:pPr>
              <w:pStyle w:val="397b0e70b-d135-4242-af3d-6c2b689ca2bf"/>
            </w:pPr>
            <w:r>
              <w:t>效益指标</w:t>
            </w:r>
          </w:p>
        </w:tc>
        <w:tc>
          <w:tcPr>
            <w:tcW w:w="2268" w:type="dxa"/>
            <w:vAlign w:val="center"/>
          </w:tcPr>
          <w:p w:rsidR="005121EF" w:rsidRDefault="00842E96">
            <w:pPr>
              <w:pStyle w:val="203178744-6cc7-4ebf-91ab-dad890858303"/>
            </w:pPr>
            <w:r>
              <w:t>社会效益指标</w:t>
            </w:r>
          </w:p>
        </w:tc>
        <w:tc>
          <w:tcPr>
            <w:tcW w:w="2835" w:type="dxa"/>
            <w:vAlign w:val="center"/>
          </w:tcPr>
          <w:p w:rsidR="005121EF" w:rsidRDefault="00842E96">
            <w:pPr>
              <w:pStyle w:val="203178744-6cc7-4ebf-91ab-dad890858303"/>
            </w:pPr>
            <w:r>
              <w:t>工作专业性不断提升</w:t>
            </w:r>
          </w:p>
        </w:tc>
        <w:tc>
          <w:tcPr>
            <w:tcW w:w="2835" w:type="dxa"/>
            <w:vAlign w:val="center"/>
          </w:tcPr>
          <w:p w:rsidR="005121EF" w:rsidRDefault="00842E96">
            <w:pPr>
              <w:pStyle w:val="203178744-6cc7-4ebf-91ab-dad890858303"/>
            </w:pPr>
            <w:r>
              <w:t>通过采购第三方专业服务，提高工作专业性</w:t>
            </w:r>
          </w:p>
        </w:tc>
        <w:tc>
          <w:tcPr>
            <w:tcW w:w="2551" w:type="dxa"/>
            <w:vAlign w:val="center"/>
          </w:tcPr>
          <w:p w:rsidR="005121EF" w:rsidRDefault="00842E96">
            <w:pPr>
              <w:pStyle w:val="203178744-6cc7-4ebf-91ab-dad890858303"/>
            </w:pPr>
            <w:r>
              <w:t>比上年有所提高</w:t>
            </w:r>
          </w:p>
        </w:tc>
        <w:tc>
          <w:tcPr>
            <w:tcW w:w="2268" w:type="dxa"/>
            <w:vAlign w:val="center"/>
          </w:tcPr>
          <w:p w:rsidR="005121EF" w:rsidRDefault="00842E96">
            <w:pPr>
              <w:pStyle w:val="203178744-6cc7-4ebf-91ab-dad890858303"/>
            </w:pPr>
            <w:r>
              <w:t>支队工作任务要求确定</w:t>
            </w:r>
          </w:p>
        </w:tc>
      </w:tr>
      <w:tr w:rsidR="005121EF">
        <w:trPr>
          <w:trHeight w:val="397"/>
          <w:jc w:val="center"/>
        </w:trPr>
        <w:tc>
          <w:tcPr>
            <w:tcW w:w="1417" w:type="dxa"/>
            <w:vMerge/>
            <w:vAlign w:val="center"/>
          </w:tcPr>
          <w:p w:rsidR="005121EF" w:rsidRDefault="005121EF">
            <w:pPr>
              <w:pStyle w:val="Normal8f2ebdf0-212c-4b92-97a8-81aa8c692f3b"/>
            </w:pPr>
          </w:p>
        </w:tc>
        <w:tc>
          <w:tcPr>
            <w:tcW w:w="2268" w:type="dxa"/>
            <w:vAlign w:val="center"/>
          </w:tcPr>
          <w:p w:rsidR="005121EF" w:rsidRDefault="00842E96">
            <w:pPr>
              <w:pStyle w:val="203178744-6cc7-4ebf-91ab-dad890858303"/>
            </w:pPr>
            <w:r>
              <w:t>社会效益指标</w:t>
            </w:r>
          </w:p>
        </w:tc>
        <w:tc>
          <w:tcPr>
            <w:tcW w:w="2835" w:type="dxa"/>
            <w:vAlign w:val="center"/>
          </w:tcPr>
          <w:p w:rsidR="005121EF" w:rsidRDefault="00842E96">
            <w:pPr>
              <w:pStyle w:val="203178744-6cc7-4ebf-91ab-dad890858303"/>
            </w:pPr>
            <w:r>
              <w:t>保障办公场所正常运转</w:t>
            </w:r>
          </w:p>
        </w:tc>
        <w:tc>
          <w:tcPr>
            <w:tcW w:w="2835" w:type="dxa"/>
            <w:vAlign w:val="center"/>
          </w:tcPr>
          <w:p w:rsidR="005121EF" w:rsidRDefault="00842E96">
            <w:pPr>
              <w:pStyle w:val="203178744-6cc7-4ebf-91ab-dad890858303"/>
            </w:pPr>
            <w:r>
              <w:t>采购办公用品，保障办公场所正常运转</w:t>
            </w:r>
          </w:p>
        </w:tc>
        <w:tc>
          <w:tcPr>
            <w:tcW w:w="2551" w:type="dxa"/>
            <w:vAlign w:val="center"/>
          </w:tcPr>
          <w:p w:rsidR="005121EF" w:rsidRDefault="00842E96">
            <w:pPr>
              <w:pStyle w:val="203178744-6cc7-4ebf-91ab-dad890858303"/>
            </w:pPr>
            <w:r>
              <w:t>保障能力比上年有所加强</w:t>
            </w:r>
          </w:p>
        </w:tc>
        <w:tc>
          <w:tcPr>
            <w:tcW w:w="2268" w:type="dxa"/>
            <w:vAlign w:val="center"/>
          </w:tcPr>
          <w:p w:rsidR="005121EF" w:rsidRDefault="00842E96">
            <w:pPr>
              <w:pStyle w:val="203178744-6cc7-4ebf-91ab-dad890858303"/>
            </w:pPr>
            <w:r>
              <w:t>支队年度工作要求确定</w:t>
            </w:r>
          </w:p>
        </w:tc>
      </w:tr>
      <w:tr w:rsidR="005121EF">
        <w:trPr>
          <w:trHeight w:val="397"/>
          <w:jc w:val="center"/>
        </w:trPr>
        <w:tc>
          <w:tcPr>
            <w:tcW w:w="1417" w:type="dxa"/>
            <w:vAlign w:val="center"/>
          </w:tcPr>
          <w:p w:rsidR="005121EF" w:rsidRDefault="00842E96">
            <w:pPr>
              <w:pStyle w:val="397b0e70b-d135-4242-af3d-6c2b689ca2bf"/>
            </w:pPr>
            <w:r>
              <w:t>满意度指标</w:t>
            </w:r>
          </w:p>
        </w:tc>
        <w:tc>
          <w:tcPr>
            <w:tcW w:w="2268" w:type="dxa"/>
            <w:vAlign w:val="center"/>
          </w:tcPr>
          <w:p w:rsidR="005121EF" w:rsidRDefault="00842E96">
            <w:pPr>
              <w:pStyle w:val="203178744-6cc7-4ebf-91ab-dad890858303"/>
            </w:pPr>
            <w:r>
              <w:t>服务对象满意度指标</w:t>
            </w:r>
          </w:p>
        </w:tc>
        <w:tc>
          <w:tcPr>
            <w:tcW w:w="2835" w:type="dxa"/>
            <w:vAlign w:val="center"/>
          </w:tcPr>
          <w:p w:rsidR="005121EF" w:rsidRDefault="00842E96">
            <w:pPr>
              <w:pStyle w:val="203178744-6cc7-4ebf-91ab-dad890858303"/>
            </w:pPr>
            <w:r>
              <w:t>单位内部工作人员满意度</w:t>
            </w:r>
          </w:p>
        </w:tc>
        <w:tc>
          <w:tcPr>
            <w:tcW w:w="2835" w:type="dxa"/>
            <w:vAlign w:val="center"/>
          </w:tcPr>
          <w:p w:rsidR="005121EF" w:rsidRDefault="00842E96">
            <w:pPr>
              <w:pStyle w:val="203178744-6cc7-4ebf-91ab-dad890858303"/>
            </w:pPr>
            <w:r>
              <w:t>使用办公用品的机关内部人员满意度</w:t>
            </w:r>
          </w:p>
        </w:tc>
        <w:tc>
          <w:tcPr>
            <w:tcW w:w="2551" w:type="dxa"/>
            <w:vAlign w:val="center"/>
          </w:tcPr>
          <w:p w:rsidR="005121EF" w:rsidRDefault="00842E96">
            <w:pPr>
              <w:pStyle w:val="203178744-6cc7-4ebf-91ab-dad890858303"/>
            </w:pPr>
            <w:r>
              <w:t>≥98%</w:t>
            </w:r>
          </w:p>
        </w:tc>
        <w:tc>
          <w:tcPr>
            <w:tcW w:w="2268" w:type="dxa"/>
            <w:vAlign w:val="center"/>
          </w:tcPr>
          <w:p w:rsidR="005121EF" w:rsidRDefault="00842E96">
            <w:pPr>
              <w:pStyle w:val="203178744-6cc7-4ebf-91ab-dad890858303"/>
            </w:pPr>
            <w:r>
              <w:t>机关工作人员调查问卷</w:t>
            </w:r>
          </w:p>
        </w:tc>
      </w:tr>
    </w:tbl>
    <w:p w:rsidR="005121EF" w:rsidRDefault="005121EF">
      <w:pPr>
        <w:pStyle w:val="Normal8f2ebdf0-212c-4b92-97a8-81aa8c692f3b"/>
      </w:pPr>
    </w:p>
    <w:p w:rsidR="005121EF" w:rsidRDefault="00842E96">
      <w:pPr>
        <w:pStyle w:val="Normal8f2ebdf0-212c-4b92-97a8-81aa8c692f3b"/>
        <w:ind w:firstLine="560"/>
      </w:pPr>
      <w:r>
        <w:rPr>
          <w:rFonts w:ascii="方正仿宋_GBK" w:eastAsia="方正仿宋_GBK" w:hAnsi="方正仿宋_GBK" w:cs="方正仿宋_GBK"/>
          <w:b/>
          <w:color w:val="000000"/>
          <w:sz w:val="28"/>
        </w:rPr>
        <w:t>2、车辆管理服务费绩效目标表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5121EF">
        <w:trPr>
          <w:trHeight w:val="397"/>
          <w:jc w:val="center"/>
        </w:trPr>
        <w:tc>
          <w:tcPr>
            <w:tcW w:w="1417" w:type="dxa"/>
            <w:tcBorders>
              <w:bottom w:val="single" w:sz="6" w:space="0" w:color="FFFFFF"/>
            </w:tcBorders>
            <w:vAlign w:val="center"/>
          </w:tcPr>
          <w:p w:rsidR="005121EF" w:rsidRDefault="00842E96">
            <w:pPr>
              <w:pStyle w:val="1bca05412-1259-42a0-ac81-3a6fd47ff038"/>
            </w:pPr>
            <w:r>
              <w:t>绩效目标</w:t>
            </w:r>
          </w:p>
        </w:tc>
        <w:tc>
          <w:tcPr>
            <w:tcW w:w="12756" w:type="dxa"/>
            <w:tcBorders>
              <w:bottom w:val="single" w:sz="6" w:space="0" w:color="FFFFFF"/>
            </w:tcBorders>
            <w:vAlign w:val="center"/>
          </w:tcPr>
          <w:p w:rsidR="005121EF" w:rsidRDefault="00842E96">
            <w:pPr>
              <w:pStyle w:val="203178744-6cc7-4ebf-91ab-dad890858303"/>
            </w:pPr>
            <w:r>
              <w:t>1.通过对我市机动车反光号牌加工服务、车辆照相服务等工作，加大对新车上牌照等管控力度，确保车辆安全上路行驶。</w:t>
            </w:r>
          </w:p>
        </w:tc>
      </w:tr>
    </w:tbl>
    <w:p w:rsidR="005121EF" w:rsidRDefault="00842E96">
      <w:pPr>
        <w:pStyle w:val="Normal8f2ebdf0-212c-4b92-97a8-81aa8c692f3b"/>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5121EF">
        <w:trPr>
          <w:trHeight w:val="397"/>
          <w:tblHeader/>
          <w:jc w:val="center"/>
        </w:trPr>
        <w:tc>
          <w:tcPr>
            <w:tcW w:w="1417" w:type="dxa"/>
            <w:vAlign w:val="center"/>
          </w:tcPr>
          <w:p w:rsidR="005121EF" w:rsidRDefault="00842E96">
            <w:pPr>
              <w:pStyle w:val="1bca05412-1259-42a0-ac81-3a6fd47ff038"/>
            </w:pPr>
            <w:r>
              <w:t>一级指标</w:t>
            </w:r>
          </w:p>
        </w:tc>
        <w:tc>
          <w:tcPr>
            <w:tcW w:w="2268" w:type="dxa"/>
            <w:vAlign w:val="center"/>
          </w:tcPr>
          <w:p w:rsidR="005121EF" w:rsidRDefault="00842E96">
            <w:pPr>
              <w:pStyle w:val="1bca05412-1259-42a0-ac81-3a6fd47ff038"/>
            </w:pPr>
            <w:r>
              <w:t>二级指标</w:t>
            </w:r>
          </w:p>
        </w:tc>
        <w:tc>
          <w:tcPr>
            <w:tcW w:w="2835" w:type="dxa"/>
            <w:vAlign w:val="center"/>
          </w:tcPr>
          <w:p w:rsidR="005121EF" w:rsidRDefault="00842E96">
            <w:pPr>
              <w:pStyle w:val="1bca05412-1259-42a0-ac81-3a6fd47ff038"/>
            </w:pPr>
            <w:r>
              <w:t>三级指标</w:t>
            </w:r>
          </w:p>
        </w:tc>
        <w:tc>
          <w:tcPr>
            <w:tcW w:w="2835" w:type="dxa"/>
            <w:vAlign w:val="center"/>
          </w:tcPr>
          <w:p w:rsidR="005121EF" w:rsidRDefault="00842E96">
            <w:pPr>
              <w:pStyle w:val="1bca05412-1259-42a0-ac81-3a6fd47ff038"/>
            </w:pPr>
            <w:r>
              <w:t>绩效指标描述</w:t>
            </w:r>
          </w:p>
        </w:tc>
        <w:tc>
          <w:tcPr>
            <w:tcW w:w="2551" w:type="dxa"/>
            <w:vAlign w:val="center"/>
          </w:tcPr>
          <w:p w:rsidR="005121EF" w:rsidRDefault="00842E96">
            <w:pPr>
              <w:pStyle w:val="1bca05412-1259-42a0-ac81-3a6fd47ff038"/>
            </w:pPr>
            <w:r>
              <w:t>指标值</w:t>
            </w:r>
          </w:p>
        </w:tc>
        <w:tc>
          <w:tcPr>
            <w:tcW w:w="2268" w:type="dxa"/>
            <w:vAlign w:val="center"/>
          </w:tcPr>
          <w:p w:rsidR="005121EF" w:rsidRDefault="00842E96">
            <w:pPr>
              <w:pStyle w:val="1bca05412-1259-42a0-ac81-3a6fd47ff038"/>
            </w:pPr>
            <w:r>
              <w:t>指标值确定依据</w:t>
            </w:r>
          </w:p>
        </w:tc>
      </w:tr>
      <w:tr w:rsidR="005121EF">
        <w:trPr>
          <w:trHeight w:val="397"/>
          <w:jc w:val="center"/>
        </w:trPr>
        <w:tc>
          <w:tcPr>
            <w:tcW w:w="1417" w:type="dxa"/>
            <w:vMerge w:val="restart"/>
            <w:vAlign w:val="center"/>
          </w:tcPr>
          <w:p w:rsidR="005121EF" w:rsidRDefault="00842E96">
            <w:pPr>
              <w:pStyle w:val="397b0e70b-d135-4242-af3d-6c2b689ca2bf"/>
            </w:pPr>
            <w:r>
              <w:t>产出指标</w:t>
            </w:r>
          </w:p>
        </w:tc>
        <w:tc>
          <w:tcPr>
            <w:tcW w:w="2268" w:type="dxa"/>
            <w:vAlign w:val="center"/>
          </w:tcPr>
          <w:p w:rsidR="005121EF" w:rsidRDefault="00842E96">
            <w:pPr>
              <w:pStyle w:val="203178744-6cc7-4ebf-91ab-dad890858303"/>
            </w:pPr>
            <w:r>
              <w:t>数量指标</w:t>
            </w:r>
          </w:p>
        </w:tc>
        <w:tc>
          <w:tcPr>
            <w:tcW w:w="2835" w:type="dxa"/>
            <w:vAlign w:val="center"/>
          </w:tcPr>
          <w:p w:rsidR="005121EF" w:rsidRDefault="00842E96">
            <w:pPr>
              <w:pStyle w:val="203178744-6cc7-4ebf-91ab-dad890858303"/>
            </w:pPr>
            <w:r>
              <w:t>车辆牌照加工数量</w:t>
            </w:r>
          </w:p>
        </w:tc>
        <w:tc>
          <w:tcPr>
            <w:tcW w:w="2835" w:type="dxa"/>
            <w:vAlign w:val="center"/>
          </w:tcPr>
          <w:p w:rsidR="005121EF" w:rsidRDefault="00842E96">
            <w:pPr>
              <w:pStyle w:val="203178744-6cc7-4ebf-91ab-dad890858303"/>
            </w:pPr>
            <w:r>
              <w:t>车辆牌照加工数量</w:t>
            </w:r>
          </w:p>
        </w:tc>
        <w:tc>
          <w:tcPr>
            <w:tcW w:w="2551" w:type="dxa"/>
            <w:vAlign w:val="center"/>
          </w:tcPr>
          <w:p w:rsidR="005121EF" w:rsidRDefault="00842E96">
            <w:pPr>
              <w:pStyle w:val="203178744-6cc7-4ebf-91ab-dad890858303"/>
            </w:pPr>
            <w:r>
              <w:t>≥350000副</w:t>
            </w:r>
          </w:p>
        </w:tc>
        <w:tc>
          <w:tcPr>
            <w:tcW w:w="2268" w:type="dxa"/>
            <w:vAlign w:val="center"/>
          </w:tcPr>
          <w:p w:rsidR="005121EF" w:rsidRDefault="00842E96">
            <w:pPr>
              <w:pStyle w:val="203178744-6cc7-4ebf-91ab-dad890858303"/>
            </w:pPr>
            <w:r>
              <w:t>根据近年执行情况测算</w:t>
            </w:r>
          </w:p>
        </w:tc>
      </w:tr>
      <w:tr w:rsidR="005121EF">
        <w:trPr>
          <w:trHeight w:val="397"/>
          <w:jc w:val="center"/>
        </w:trPr>
        <w:tc>
          <w:tcPr>
            <w:tcW w:w="1417" w:type="dxa"/>
            <w:vMerge/>
            <w:vAlign w:val="center"/>
          </w:tcPr>
          <w:p w:rsidR="005121EF" w:rsidRDefault="005121EF">
            <w:pPr>
              <w:pStyle w:val="Normal8f2ebdf0-212c-4b92-97a8-81aa8c692f3b"/>
            </w:pPr>
          </w:p>
        </w:tc>
        <w:tc>
          <w:tcPr>
            <w:tcW w:w="2268" w:type="dxa"/>
            <w:vAlign w:val="center"/>
          </w:tcPr>
          <w:p w:rsidR="005121EF" w:rsidRDefault="00842E96">
            <w:pPr>
              <w:pStyle w:val="203178744-6cc7-4ebf-91ab-dad890858303"/>
            </w:pPr>
            <w:r>
              <w:t>数量指标</w:t>
            </w:r>
          </w:p>
        </w:tc>
        <w:tc>
          <w:tcPr>
            <w:tcW w:w="2835" w:type="dxa"/>
            <w:vAlign w:val="center"/>
          </w:tcPr>
          <w:p w:rsidR="005121EF" w:rsidRDefault="00842E96">
            <w:pPr>
              <w:pStyle w:val="203178744-6cc7-4ebf-91ab-dad890858303"/>
            </w:pPr>
            <w:r>
              <w:t>车辆照相服务数量</w:t>
            </w:r>
          </w:p>
        </w:tc>
        <w:tc>
          <w:tcPr>
            <w:tcW w:w="2835" w:type="dxa"/>
            <w:vAlign w:val="center"/>
          </w:tcPr>
          <w:p w:rsidR="005121EF" w:rsidRDefault="00842E96">
            <w:pPr>
              <w:pStyle w:val="203178744-6cc7-4ebf-91ab-dad890858303"/>
            </w:pPr>
            <w:r>
              <w:t>车辆照相服务数量</w:t>
            </w:r>
          </w:p>
        </w:tc>
        <w:tc>
          <w:tcPr>
            <w:tcW w:w="2551" w:type="dxa"/>
            <w:vAlign w:val="center"/>
          </w:tcPr>
          <w:p w:rsidR="005121EF" w:rsidRDefault="00842E96">
            <w:pPr>
              <w:pStyle w:val="203178744-6cc7-4ebf-91ab-dad890858303"/>
            </w:pPr>
            <w:r>
              <w:t>≥250000张</w:t>
            </w:r>
          </w:p>
        </w:tc>
        <w:tc>
          <w:tcPr>
            <w:tcW w:w="2268" w:type="dxa"/>
            <w:vAlign w:val="center"/>
          </w:tcPr>
          <w:p w:rsidR="005121EF" w:rsidRDefault="00842E96">
            <w:pPr>
              <w:pStyle w:val="203178744-6cc7-4ebf-91ab-dad890858303"/>
            </w:pPr>
            <w:r>
              <w:t>根据近年执行情况测算</w:t>
            </w:r>
          </w:p>
        </w:tc>
      </w:tr>
      <w:tr w:rsidR="005121EF">
        <w:trPr>
          <w:trHeight w:val="397"/>
          <w:jc w:val="center"/>
        </w:trPr>
        <w:tc>
          <w:tcPr>
            <w:tcW w:w="1417" w:type="dxa"/>
            <w:vMerge/>
            <w:vAlign w:val="center"/>
          </w:tcPr>
          <w:p w:rsidR="005121EF" w:rsidRDefault="005121EF">
            <w:pPr>
              <w:pStyle w:val="Normal8f2ebdf0-212c-4b92-97a8-81aa8c692f3b"/>
            </w:pPr>
          </w:p>
        </w:tc>
        <w:tc>
          <w:tcPr>
            <w:tcW w:w="2268" w:type="dxa"/>
            <w:vAlign w:val="center"/>
          </w:tcPr>
          <w:p w:rsidR="005121EF" w:rsidRDefault="00842E96">
            <w:pPr>
              <w:pStyle w:val="203178744-6cc7-4ebf-91ab-dad890858303"/>
            </w:pPr>
            <w:r>
              <w:t>质量指标</w:t>
            </w:r>
          </w:p>
        </w:tc>
        <w:tc>
          <w:tcPr>
            <w:tcW w:w="2835" w:type="dxa"/>
            <w:vAlign w:val="center"/>
          </w:tcPr>
          <w:p w:rsidR="005121EF" w:rsidRDefault="00842E96">
            <w:pPr>
              <w:pStyle w:val="203178744-6cc7-4ebf-91ab-dad890858303"/>
            </w:pPr>
            <w:r>
              <w:t>加工服务合格率</w:t>
            </w:r>
          </w:p>
        </w:tc>
        <w:tc>
          <w:tcPr>
            <w:tcW w:w="2835" w:type="dxa"/>
            <w:vAlign w:val="center"/>
          </w:tcPr>
          <w:p w:rsidR="005121EF" w:rsidRDefault="00842E96">
            <w:pPr>
              <w:pStyle w:val="203178744-6cc7-4ebf-91ab-dad890858303"/>
            </w:pPr>
            <w:r>
              <w:t>加工服务质量合格数量占加工总数量的比例</w:t>
            </w:r>
          </w:p>
        </w:tc>
        <w:tc>
          <w:tcPr>
            <w:tcW w:w="2551" w:type="dxa"/>
            <w:vAlign w:val="center"/>
          </w:tcPr>
          <w:p w:rsidR="005121EF" w:rsidRDefault="00842E96">
            <w:pPr>
              <w:pStyle w:val="203178744-6cc7-4ebf-91ab-dad890858303"/>
            </w:pPr>
            <w:r>
              <w:t>≥98%</w:t>
            </w:r>
          </w:p>
        </w:tc>
        <w:tc>
          <w:tcPr>
            <w:tcW w:w="2268" w:type="dxa"/>
            <w:vAlign w:val="center"/>
          </w:tcPr>
          <w:p w:rsidR="005121EF" w:rsidRDefault="00842E96">
            <w:pPr>
              <w:pStyle w:val="203178744-6cc7-4ebf-91ab-dad890858303"/>
            </w:pPr>
            <w:r>
              <w:t>《中华人民共和国公共安全行业标准》</w:t>
            </w:r>
          </w:p>
        </w:tc>
      </w:tr>
      <w:tr w:rsidR="005121EF">
        <w:trPr>
          <w:trHeight w:val="397"/>
          <w:jc w:val="center"/>
        </w:trPr>
        <w:tc>
          <w:tcPr>
            <w:tcW w:w="1417" w:type="dxa"/>
            <w:vMerge/>
            <w:vAlign w:val="center"/>
          </w:tcPr>
          <w:p w:rsidR="005121EF" w:rsidRDefault="005121EF">
            <w:pPr>
              <w:pStyle w:val="Normal8f2ebdf0-212c-4b92-97a8-81aa8c692f3b"/>
            </w:pPr>
          </w:p>
        </w:tc>
        <w:tc>
          <w:tcPr>
            <w:tcW w:w="2268" w:type="dxa"/>
            <w:vAlign w:val="center"/>
          </w:tcPr>
          <w:p w:rsidR="005121EF" w:rsidRDefault="00842E96">
            <w:pPr>
              <w:pStyle w:val="203178744-6cc7-4ebf-91ab-dad890858303"/>
            </w:pPr>
            <w:r>
              <w:t>时效指标</w:t>
            </w:r>
          </w:p>
        </w:tc>
        <w:tc>
          <w:tcPr>
            <w:tcW w:w="2835" w:type="dxa"/>
            <w:vAlign w:val="center"/>
          </w:tcPr>
          <w:p w:rsidR="005121EF" w:rsidRDefault="00842E96">
            <w:pPr>
              <w:pStyle w:val="203178744-6cc7-4ebf-91ab-dad890858303"/>
            </w:pPr>
            <w:r>
              <w:t>车辆牌照的加工服务及时率</w:t>
            </w:r>
          </w:p>
        </w:tc>
        <w:tc>
          <w:tcPr>
            <w:tcW w:w="2835" w:type="dxa"/>
            <w:vAlign w:val="center"/>
          </w:tcPr>
          <w:p w:rsidR="005121EF" w:rsidRDefault="00842E96">
            <w:pPr>
              <w:pStyle w:val="203178744-6cc7-4ebf-91ab-dad890858303"/>
            </w:pPr>
            <w:r>
              <w:t>车辆牌照加工服务的及时程度</w:t>
            </w:r>
          </w:p>
        </w:tc>
        <w:tc>
          <w:tcPr>
            <w:tcW w:w="2551" w:type="dxa"/>
            <w:vAlign w:val="center"/>
          </w:tcPr>
          <w:p w:rsidR="005121EF" w:rsidRDefault="00842E96">
            <w:pPr>
              <w:pStyle w:val="203178744-6cc7-4ebf-91ab-dad890858303"/>
            </w:pPr>
            <w:r>
              <w:t>≤2小时</w:t>
            </w:r>
          </w:p>
        </w:tc>
        <w:tc>
          <w:tcPr>
            <w:tcW w:w="2268" w:type="dxa"/>
            <w:vAlign w:val="center"/>
          </w:tcPr>
          <w:p w:rsidR="005121EF" w:rsidRDefault="00842E96">
            <w:pPr>
              <w:pStyle w:val="203178744-6cc7-4ebf-91ab-dad890858303"/>
            </w:pPr>
            <w:r>
              <w:t>根据历史平均水平</w:t>
            </w:r>
          </w:p>
        </w:tc>
      </w:tr>
      <w:tr w:rsidR="005121EF">
        <w:trPr>
          <w:trHeight w:val="397"/>
          <w:jc w:val="center"/>
        </w:trPr>
        <w:tc>
          <w:tcPr>
            <w:tcW w:w="1417" w:type="dxa"/>
            <w:vMerge/>
            <w:vAlign w:val="center"/>
          </w:tcPr>
          <w:p w:rsidR="005121EF" w:rsidRDefault="005121EF">
            <w:pPr>
              <w:pStyle w:val="Normal8f2ebdf0-212c-4b92-97a8-81aa8c692f3b"/>
            </w:pPr>
          </w:p>
        </w:tc>
        <w:tc>
          <w:tcPr>
            <w:tcW w:w="2268" w:type="dxa"/>
            <w:vAlign w:val="center"/>
          </w:tcPr>
          <w:p w:rsidR="005121EF" w:rsidRDefault="00842E96">
            <w:pPr>
              <w:pStyle w:val="203178744-6cc7-4ebf-91ab-dad890858303"/>
            </w:pPr>
            <w:r>
              <w:t>成本指标</w:t>
            </w:r>
          </w:p>
        </w:tc>
        <w:tc>
          <w:tcPr>
            <w:tcW w:w="2835" w:type="dxa"/>
            <w:vAlign w:val="center"/>
          </w:tcPr>
          <w:p w:rsidR="005121EF" w:rsidRDefault="00842E96">
            <w:pPr>
              <w:pStyle w:val="203178744-6cc7-4ebf-91ab-dad890858303"/>
            </w:pPr>
            <w:r>
              <w:t>项目总成本</w:t>
            </w:r>
          </w:p>
        </w:tc>
        <w:tc>
          <w:tcPr>
            <w:tcW w:w="2835" w:type="dxa"/>
            <w:vAlign w:val="center"/>
          </w:tcPr>
          <w:p w:rsidR="005121EF" w:rsidRDefault="00842E96">
            <w:pPr>
              <w:pStyle w:val="203178744-6cc7-4ebf-91ab-dad890858303"/>
            </w:pPr>
            <w:r>
              <w:t>项目总预算控制额</w:t>
            </w:r>
          </w:p>
        </w:tc>
        <w:tc>
          <w:tcPr>
            <w:tcW w:w="2551" w:type="dxa"/>
            <w:vAlign w:val="center"/>
          </w:tcPr>
          <w:p w:rsidR="005121EF" w:rsidRDefault="00842E96">
            <w:pPr>
              <w:pStyle w:val="203178744-6cc7-4ebf-91ab-dad890858303"/>
            </w:pPr>
            <w:r>
              <w:t>≤1100万元</w:t>
            </w:r>
          </w:p>
        </w:tc>
        <w:tc>
          <w:tcPr>
            <w:tcW w:w="2268" w:type="dxa"/>
            <w:vAlign w:val="center"/>
          </w:tcPr>
          <w:p w:rsidR="005121EF" w:rsidRDefault="00842E96">
            <w:pPr>
              <w:pStyle w:val="203178744-6cc7-4ebf-91ab-dad890858303"/>
            </w:pPr>
            <w:r>
              <w:t>实际测算需求</w:t>
            </w:r>
          </w:p>
        </w:tc>
      </w:tr>
      <w:tr w:rsidR="005121EF">
        <w:trPr>
          <w:trHeight w:val="397"/>
          <w:jc w:val="center"/>
        </w:trPr>
        <w:tc>
          <w:tcPr>
            <w:tcW w:w="1417" w:type="dxa"/>
            <w:vAlign w:val="center"/>
          </w:tcPr>
          <w:p w:rsidR="005121EF" w:rsidRDefault="00842E96">
            <w:pPr>
              <w:pStyle w:val="397b0e70b-d135-4242-af3d-6c2b689ca2bf"/>
            </w:pPr>
            <w:r>
              <w:lastRenderedPageBreak/>
              <w:t>效益指标</w:t>
            </w:r>
          </w:p>
        </w:tc>
        <w:tc>
          <w:tcPr>
            <w:tcW w:w="2268" w:type="dxa"/>
            <w:vAlign w:val="center"/>
          </w:tcPr>
          <w:p w:rsidR="005121EF" w:rsidRDefault="00842E96">
            <w:pPr>
              <w:pStyle w:val="203178744-6cc7-4ebf-91ab-dad890858303"/>
            </w:pPr>
            <w:r>
              <w:t>社会效益指标</w:t>
            </w:r>
          </w:p>
        </w:tc>
        <w:tc>
          <w:tcPr>
            <w:tcW w:w="2835" w:type="dxa"/>
            <w:vAlign w:val="center"/>
          </w:tcPr>
          <w:p w:rsidR="005121EF" w:rsidRDefault="00842E96">
            <w:pPr>
              <w:pStyle w:val="203178744-6cc7-4ebf-91ab-dad890858303"/>
            </w:pPr>
            <w:r>
              <w:t>保障全市车辆管理，确保车辆安全上路行驶</w:t>
            </w:r>
          </w:p>
        </w:tc>
        <w:tc>
          <w:tcPr>
            <w:tcW w:w="2835" w:type="dxa"/>
            <w:vAlign w:val="center"/>
          </w:tcPr>
          <w:p w:rsidR="005121EF" w:rsidRDefault="00842E96">
            <w:pPr>
              <w:pStyle w:val="203178744-6cc7-4ebf-91ab-dad890858303"/>
            </w:pPr>
            <w:r>
              <w:t>保障全市车辆管理，确保车辆安全上路行驶</w:t>
            </w:r>
          </w:p>
        </w:tc>
        <w:tc>
          <w:tcPr>
            <w:tcW w:w="2551" w:type="dxa"/>
            <w:vAlign w:val="center"/>
          </w:tcPr>
          <w:p w:rsidR="005121EF" w:rsidRDefault="00842E96">
            <w:pPr>
              <w:pStyle w:val="203178744-6cc7-4ebf-91ab-dad890858303"/>
            </w:pPr>
            <w:r>
              <w:t>保障能力比上年有所加强</w:t>
            </w:r>
          </w:p>
        </w:tc>
        <w:tc>
          <w:tcPr>
            <w:tcW w:w="2268" w:type="dxa"/>
            <w:vAlign w:val="center"/>
          </w:tcPr>
          <w:p w:rsidR="005121EF" w:rsidRDefault="00842E96">
            <w:pPr>
              <w:pStyle w:val="203178744-6cc7-4ebf-91ab-dad890858303"/>
            </w:pPr>
            <w:r>
              <w:t>机关年度工作计划</w:t>
            </w:r>
          </w:p>
        </w:tc>
      </w:tr>
      <w:tr w:rsidR="005121EF">
        <w:trPr>
          <w:trHeight w:val="397"/>
          <w:jc w:val="center"/>
        </w:trPr>
        <w:tc>
          <w:tcPr>
            <w:tcW w:w="1417" w:type="dxa"/>
            <w:vAlign w:val="center"/>
          </w:tcPr>
          <w:p w:rsidR="005121EF" w:rsidRDefault="00842E96">
            <w:pPr>
              <w:pStyle w:val="397b0e70b-d135-4242-af3d-6c2b689ca2bf"/>
            </w:pPr>
            <w:r>
              <w:t>满意度指标</w:t>
            </w:r>
          </w:p>
        </w:tc>
        <w:tc>
          <w:tcPr>
            <w:tcW w:w="2268" w:type="dxa"/>
            <w:vAlign w:val="center"/>
          </w:tcPr>
          <w:p w:rsidR="005121EF" w:rsidRDefault="00842E96">
            <w:pPr>
              <w:pStyle w:val="203178744-6cc7-4ebf-91ab-dad890858303"/>
            </w:pPr>
            <w:r>
              <w:t>服务对象满意度指标</w:t>
            </w:r>
          </w:p>
        </w:tc>
        <w:tc>
          <w:tcPr>
            <w:tcW w:w="2835" w:type="dxa"/>
            <w:vAlign w:val="center"/>
          </w:tcPr>
          <w:p w:rsidR="005121EF" w:rsidRDefault="00842E96">
            <w:pPr>
              <w:pStyle w:val="203178744-6cc7-4ebf-91ab-dad890858303"/>
            </w:pPr>
            <w:r>
              <w:t>车管所上牌群众满意度</w:t>
            </w:r>
          </w:p>
        </w:tc>
        <w:tc>
          <w:tcPr>
            <w:tcW w:w="2835" w:type="dxa"/>
            <w:vAlign w:val="center"/>
          </w:tcPr>
          <w:p w:rsidR="005121EF" w:rsidRDefault="00842E96">
            <w:pPr>
              <w:pStyle w:val="203178744-6cc7-4ebf-91ab-dad890858303"/>
            </w:pPr>
            <w:r>
              <w:t>车管所上牌群众对车辆上牌业务满意度</w:t>
            </w:r>
          </w:p>
        </w:tc>
        <w:tc>
          <w:tcPr>
            <w:tcW w:w="2551" w:type="dxa"/>
            <w:vAlign w:val="center"/>
          </w:tcPr>
          <w:p w:rsidR="005121EF" w:rsidRDefault="00842E96">
            <w:pPr>
              <w:pStyle w:val="203178744-6cc7-4ebf-91ab-dad890858303"/>
            </w:pPr>
            <w:r>
              <w:t>≥98%</w:t>
            </w:r>
          </w:p>
        </w:tc>
        <w:tc>
          <w:tcPr>
            <w:tcW w:w="2268" w:type="dxa"/>
            <w:vAlign w:val="center"/>
          </w:tcPr>
          <w:p w:rsidR="005121EF" w:rsidRDefault="00842E96">
            <w:pPr>
              <w:pStyle w:val="203178744-6cc7-4ebf-91ab-dad890858303"/>
            </w:pPr>
            <w:r>
              <w:t>群众调查问卷</w:t>
            </w:r>
          </w:p>
        </w:tc>
      </w:tr>
    </w:tbl>
    <w:p w:rsidR="005121EF" w:rsidRDefault="005121EF">
      <w:pPr>
        <w:pStyle w:val="Normal8f2ebdf0-212c-4b92-97a8-81aa8c692f3b"/>
      </w:pPr>
    </w:p>
    <w:p w:rsidR="005121EF" w:rsidRDefault="00842E96">
      <w:pPr>
        <w:pStyle w:val="Normal8f2ebdf0-212c-4b92-97a8-81aa8c692f3b"/>
        <w:ind w:firstLine="560"/>
      </w:pPr>
      <w:r>
        <w:rPr>
          <w:rFonts w:ascii="方正仿宋_GBK" w:eastAsia="方正仿宋_GBK" w:hAnsi="方正仿宋_GBK" w:cs="方正仿宋_GBK"/>
          <w:b/>
          <w:color w:val="000000"/>
          <w:sz w:val="28"/>
        </w:rPr>
        <w:t>3、车辆管理专项业务经费绩效目标表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5121EF">
        <w:trPr>
          <w:trHeight w:val="397"/>
          <w:jc w:val="center"/>
        </w:trPr>
        <w:tc>
          <w:tcPr>
            <w:tcW w:w="1417" w:type="dxa"/>
            <w:tcBorders>
              <w:bottom w:val="single" w:sz="6" w:space="0" w:color="FFFFFF"/>
            </w:tcBorders>
            <w:vAlign w:val="center"/>
          </w:tcPr>
          <w:p w:rsidR="005121EF" w:rsidRDefault="00842E96">
            <w:pPr>
              <w:pStyle w:val="1bca05412-1259-42a0-ac81-3a6fd47ff038"/>
            </w:pPr>
            <w:r>
              <w:t>绩效目标</w:t>
            </w:r>
          </w:p>
        </w:tc>
        <w:tc>
          <w:tcPr>
            <w:tcW w:w="12756" w:type="dxa"/>
            <w:tcBorders>
              <w:bottom w:val="single" w:sz="6" w:space="0" w:color="FFFFFF"/>
            </w:tcBorders>
            <w:vAlign w:val="center"/>
          </w:tcPr>
          <w:p w:rsidR="005121EF" w:rsidRDefault="00842E96">
            <w:pPr>
              <w:pStyle w:val="203178744-6cc7-4ebf-91ab-dad890858303"/>
            </w:pPr>
            <w:r>
              <w:t>1.通过采购各类机动车号牌、行驶证、驾驶证、固封装置、机动车登记证书等半成品，保证全市及各县机动车车辆管理及驾驶员管理工作有序开展，提升全市机动车及驾驶员管理水平，确保无故障车行驶上路。</w:t>
            </w:r>
          </w:p>
        </w:tc>
      </w:tr>
    </w:tbl>
    <w:p w:rsidR="005121EF" w:rsidRDefault="00842E96">
      <w:pPr>
        <w:pStyle w:val="Normal8f2ebdf0-212c-4b92-97a8-81aa8c692f3b"/>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5121EF">
        <w:trPr>
          <w:trHeight w:val="397"/>
          <w:tblHeader/>
          <w:jc w:val="center"/>
        </w:trPr>
        <w:tc>
          <w:tcPr>
            <w:tcW w:w="1417" w:type="dxa"/>
            <w:vAlign w:val="center"/>
          </w:tcPr>
          <w:p w:rsidR="005121EF" w:rsidRDefault="00842E96">
            <w:pPr>
              <w:pStyle w:val="1bca05412-1259-42a0-ac81-3a6fd47ff038"/>
            </w:pPr>
            <w:r>
              <w:t>一级指标</w:t>
            </w:r>
          </w:p>
        </w:tc>
        <w:tc>
          <w:tcPr>
            <w:tcW w:w="2268" w:type="dxa"/>
            <w:vAlign w:val="center"/>
          </w:tcPr>
          <w:p w:rsidR="005121EF" w:rsidRDefault="00842E96">
            <w:pPr>
              <w:pStyle w:val="1bca05412-1259-42a0-ac81-3a6fd47ff038"/>
            </w:pPr>
            <w:r>
              <w:t>二级指标</w:t>
            </w:r>
          </w:p>
        </w:tc>
        <w:tc>
          <w:tcPr>
            <w:tcW w:w="2835" w:type="dxa"/>
            <w:vAlign w:val="center"/>
          </w:tcPr>
          <w:p w:rsidR="005121EF" w:rsidRDefault="00842E96">
            <w:pPr>
              <w:pStyle w:val="1bca05412-1259-42a0-ac81-3a6fd47ff038"/>
            </w:pPr>
            <w:r>
              <w:t>三级指标</w:t>
            </w:r>
          </w:p>
        </w:tc>
        <w:tc>
          <w:tcPr>
            <w:tcW w:w="2835" w:type="dxa"/>
            <w:vAlign w:val="center"/>
          </w:tcPr>
          <w:p w:rsidR="005121EF" w:rsidRDefault="00842E96">
            <w:pPr>
              <w:pStyle w:val="1bca05412-1259-42a0-ac81-3a6fd47ff038"/>
            </w:pPr>
            <w:r>
              <w:t>绩效指标描述</w:t>
            </w:r>
          </w:p>
        </w:tc>
        <w:tc>
          <w:tcPr>
            <w:tcW w:w="2551" w:type="dxa"/>
            <w:vAlign w:val="center"/>
          </w:tcPr>
          <w:p w:rsidR="005121EF" w:rsidRDefault="00842E96">
            <w:pPr>
              <w:pStyle w:val="1bca05412-1259-42a0-ac81-3a6fd47ff038"/>
            </w:pPr>
            <w:r>
              <w:t>指标值</w:t>
            </w:r>
          </w:p>
        </w:tc>
        <w:tc>
          <w:tcPr>
            <w:tcW w:w="2268" w:type="dxa"/>
            <w:vAlign w:val="center"/>
          </w:tcPr>
          <w:p w:rsidR="005121EF" w:rsidRDefault="00842E96">
            <w:pPr>
              <w:pStyle w:val="1bca05412-1259-42a0-ac81-3a6fd47ff038"/>
            </w:pPr>
            <w:r>
              <w:t>指标值确定依据</w:t>
            </w:r>
          </w:p>
        </w:tc>
      </w:tr>
      <w:tr w:rsidR="005121EF">
        <w:trPr>
          <w:trHeight w:val="397"/>
          <w:jc w:val="center"/>
        </w:trPr>
        <w:tc>
          <w:tcPr>
            <w:tcW w:w="1417" w:type="dxa"/>
            <w:vMerge w:val="restart"/>
            <w:vAlign w:val="center"/>
          </w:tcPr>
          <w:p w:rsidR="005121EF" w:rsidRDefault="00842E96">
            <w:pPr>
              <w:pStyle w:val="397b0e70b-d135-4242-af3d-6c2b689ca2bf"/>
            </w:pPr>
            <w:r>
              <w:t>产出指标</w:t>
            </w:r>
          </w:p>
        </w:tc>
        <w:tc>
          <w:tcPr>
            <w:tcW w:w="2268" w:type="dxa"/>
            <w:vAlign w:val="center"/>
          </w:tcPr>
          <w:p w:rsidR="005121EF" w:rsidRDefault="00842E96">
            <w:pPr>
              <w:pStyle w:val="203178744-6cc7-4ebf-91ab-dad890858303"/>
            </w:pPr>
            <w:r>
              <w:t>数量指标</w:t>
            </w:r>
          </w:p>
        </w:tc>
        <w:tc>
          <w:tcPr>
            <w:tcW w:w="2835" w:type="dxa"/>
            <w:vAlign w:val="center"/>
          </w:tcPr>
          <w:p w:rsidR="005121EF" w:rsidRDefault="00842E96">
            <w:pPr>
              <w:pStyle w:val="203178744-6cc7-4ebf-91ab-dad890858303"/>
            </w:pPr>
            <w:r>
              <w:t>各类机动车号牌数量</w:t>
            </w:r>
          </w:p>
        </w:tc>
        <w:tc>
          <w:tcPr>
            <w:tcW w:w="2835" w:type="dxa"/>
            <w:vAlign w:val="center"/>
          </w:tcPr>
          <w:p w:rsidR="005121EF" w:rsidRDefault="00842E96">
            <w:pPr>
              <w:pStyle w:val="203178744-6cc7-4ebf-91ab-dad890858303"/>
            </w:pPr>
            <w:r>
              <w:t>采购各类机动车号牌半成品的数量</w:t>
            </w:r>
          </w:p>
        </w:tc>
        <w:tc>
          <w:tcPr>
            <w:tcW w:w="2551" w:type="dxa"/>
            <w:vAlign w:val="center"/>
          </w:tcPr>
          <w:p w:rsidR="005121EF" w:rsidRDefault="00842E96">
            <w:pPr>
              <w:pStyle w:val="203178744-6cc7-4ebf-91ab-dad890858303"/>
            </w:pPr>
            <w:r>
              <w:t>≥1750000副</w:t>
            </w:r>
          </w:p>
        </w:tc>
        <w:tc>
          <w:tcPr>
            <w:tcW w:w="2268" w:type="dxa"/>
            <w:vAlign w:val="center"/>
          </w:tcPr>
          <w:p w:rsidR="005121EF" w:rsidRDefault="00842E96">
            <w:pPr>
              <w:pStyle w:val="203178744-6cc7-4ebf-91ab-dad890858303"/>
            </w:pPr>
            <w:r>
              <w:t>根据近年执行情况测算</w:t>
            </w:r>
          </w:p>
        </w:tc>
      </w:tr>
      <w:tr w:rsidR="005121EF">
        <w:trPr>
          <w:trHeight w:val="397"/>
          <w:jc w:val="center"/>
        </w:trPr>
        <w:tc>
          <w:tcPr>
            <w:tcW w:w="1417" w:type="dxa"/>
            <w:vMerge/>
            <w:vAlign w:val="center"/>
          </w:tcPr>
          <w:p w:rsidR="005121EF" w:rsidRDefault="005121EF">
            <w:pPr>
              <w:pStyle w:val="Normal8f2ebdf0-212c-4b92-97a8-81aa8c692f3b"/>
            </w:pPr>
          </w:p>
        </w:tc>
        <w:tc>
          <w:tcPr>
            <w:tcW w:w="2268" w:type="dxa"/>
            <w:vAlign w:val="center"/>
          </w:tcPr>
          <w:p w:rsidR="005121EF" w:rsidRDefault="00842E96">
            <w:pPr>
              <w:pStyle w:val="203178744-6cc7-4ebf-91ab-dad890858303"/>
            </w:pPr>
            <w:r>
              <w:t>数量指标</w:t>
            </w:r>
          </w:p>
        </w:tc>
        <w:tc>
          <w:tcPr>
            <w:tcW w:w="2835" w:type="dxa"/>
            <w:vAlign w:val="center"/>
          </w:tcPr>
          <w:p w:rsidR="005121EF" w:rsidRDefault="00842E96">
            <w:pPr>
              <w:pStyle w:val="203178744-6cc7-4ebf-91ab-dad890858303"/>
            </w:pPr>
            <w:r>
              <w:t>行驶证、驾驶证、固封装置、登记证书等工本费</w:t>
            </w:r>
          </w:p>
        </w:tc>
        <w:tc>
          <w:tcPr>
            <w:tcW w:w="2835" w:type="dxa"/>
            <w:vAlign w:val="center"/>
          </w:tcPr>
          <w:p w:rsidR="005121EF" w:rsidRDefault="00842E96">
            <w:pPr>
              <w:pStyle w:val="203178744-6cc7-4ebf-91ab-dad890858303"/>
            </w:pPr>
            <w:r>
              <w:t>行驶证、驾驶证、固封装置、登记证书数量</w:t>
            </w:r>
          </w:p>
        </w:tc>
        <w:tc>
          <w:tcPr>
            <w:tcW w:w="2551" w:type="dxa"/>
            <w:vAlign w:val="center"/>
          </w:tcPr>
          <w:p w:rsidR="005121EF" w:rsidRDefault="00842E96">
            <w:pPr>
              <w:pStyle w:val="203178744-6cc7-4ebf-91ab-dad890858303"/>
            </w:pPr>
            <w:r>
              <w:t>≥2400000本</w:t>
            </w:r>
          </w:p>
        </w:tc>
        <w:tc>
          <w:tcPr>
            <w:tcW w:w="2268" w:type="dxa"/>
            <w:vAlign w:val="center"/>
          </w:tcPr>
          <w:p w:rsidR="005121EF" w:rsidRDefault="00842E96">
            <w:pPr>
              <w:pStyle w:val="203178744-6cc7-4ebf-91ab-dad890858303"/>
            </w:pPr>
            <w:r>
              <w:t>根据近年执行情况测算</w:t>
            </w:r>
          </w:p>
        </w:tc>
      </w:tr>
      <w:tr w:rsidR="005121EF">
        <w:trPr>
          <w:trHeight w:val="397"/>
          <w:jc w:val="center"/>
        </w:trPr>
        <w:tc>
          <w:tcPr>
            <w:tcW w:w="1417" w:type="dxa"/>
            <w:vMerge/>
            <w:vAlign w:val="center"/>
          </w:tcPr>
          <w:p w:rsidR="005121EF" w:rsidRDefault="005121EF">
            <w:pPr>
              <w:pStyle w:val="Normal8f2ebdf0-212c-4b92-97a8-81aa8c692f3b"/>
            </w:pPr>
          </w:p>
        </w:tc>
        <w:tc>
          <w:tcPr>
            <w:tcW w:w="2268" w:type="dxa"/>
            <w:vAlign w:val="center"/>
          </w:tcPr>
          <w:p w:rsidR="005121EF" w:rsidRDefault="00842E96">
            <w:pPr>
              <w:pStyle w:val="203178744-6cc7-4ebf-91ab-dad890858303"/>
            </w:pPr>
            <w:r>
              <w:t>质量指标</w:t>
            </w:r>
          </w:p>
        </w:tc>
        <w:tc>
          <w:tcPr>
            <w:tcW w:w="2835" w:type="dxa"/>
            <w:vAlign w:val="center"/>
          </w:tcPr>
          <w:p w:rsidR="005121EF" w:rsidRDefault="00842E96">
            <w:pPr>
              <w:pStyle w:val="203178744-6cc7-4ebf-91ab-dad890858303"/>
            </w:pPr>
            <w:r>
              <w:t>购置合格率</w:t>
            </w:r>
          </w:p>
        </w:tc>
        <w:tc>
          <w:tcPr>
            <w:tcW w:w="2835" w:type="dxa"/>
            <w:vAlign w:val="center"/>
          </w:tcPr>
          <w:p w:rsidR="005121EF" w:rsidRDefault="00842E96">
            <w:pPr>
              <w:pStyle w:val="203178744-6cc7-4ebf-91ab-dad890858303"/>
            </w:pPr>
            <w:r>
              <w:t>购置质量合格率</w:t>
            </w:r>
          </w:p>
        </w:tc>
        <w:tc>
          <w:tcPr>
            <w:tcW w:w="2551" w:type="dxa"/>
            <w:vAlign w:val="center"/>
          </w:tcPr>
          <w:p w:rsidR="005121EF" w:rsidRDefault="00842E96">
            <w:pPr>
              <w:pStyle w:val="203178744-6cc7-4ebf-91ab-dad890858303"/>
            </w:pPr>
            <w:r>
              <w:t>100%</w:t>
            </w:r>
          </w:p>
        </w:tc>
        <w:tc>
          <w:tcPr>
            <w:tcW w:w="2268" w:type="dxa"/>
            <w:vAlign w:val="center"/>
          </w:tcPr>
          <w:p w:rsidR="005121EF" w:rsidRDefault="00842E96">
            <w:pPr>
              <w:pStyle w:val="203178744-6cc7-4ebf-91ab-dad890858303"/>
            </w:pPr>
            <w:r>
              <w:t>《中华人民共和国公共安全行业标准》</w:t>
            </w:r>
          </w:p>
        </w:tc>
      </w:tr>
      <w:tr w:rsidR="005121EF">
        <w:trPr>
          <w:trHeight w:val="397"/>
          <w:jc w:val="center"/>
        </w:trPr>
        <w:tc>
          <w:tcPr>
            <w:tcW w:w="1417" w:type="dxa"/>
            <w:vMerge/>
            <w:vAlign w:val="center"/>
          </w:tcPr>
          <w:p w:rsidR="005121EF" w:rsidRDefault="005121EF">
            <w:pPr>
              <w:pStyle w:val="Normal8f2ebdf0-212c-4b92-97a8-81aa8c692f3b"/>
            </w:pPr>
          </w:p>
        </w:tc>
        <w:tc>
          <w:tcPr>
            <w:tcW w:w="2268" w:type="dxa"/>
            <w:vAlign w:val="center"/>
          </w:tcPr>
          <w:p w:rsidR="005121EF" w:rsidRDefault="00842E96">
            <w:pPr>
              <w:pStyle w:val="203178744-6cc7-4ebf-91ab-dad890858303"/>
            </w:pPr>
            <w:r>
              <w:t>时效指标</w:t>
            </w:r>
          </w:p>
        </w:tc>
        <w:tc>
          <w:tcPr>
            <w:tcW w:w="2835" w:type="dxa"/>
            <w:vAlign w:val="center"/>
          </w:tcPr>
          <w:p w:rsidR="005121EF" w:rsidRDefault="00842E96">
            <w:pPr>
              <w:pStyle w:val="203178744-6cc7-4ebf-91ab-dad890858303"/>
            </w:pPr>
            <w:r>
              <w:t>采购完成时间</w:t>
            </w:r>
          </w:p>
        </w:tc>
        <w:tc>
          <w:tcPr>
            <w:tcW w:w="2835" w:type="dxa"/>
            <w:vAlign w:val="center"/>
          </w:tcPr>
          <w:p w:rsidR="005121EF" w:rsidRDefault="00842E96">
            <w:pPr>
              <w:pStyle w:val="203178744-6cc7-4ebf-91ab-dad890858303"/>
            </w:pPr>
            <w:r>
              <w:t>采购完成时间</w:t>
            </w:r>
          </w:p>
        </w:tc>
        <w:tc>
          <w:tcPr>
            <w:tcW w:w="2551" w:type="dxa"/>
            <w:vAlign w:val="center"/>
          </w:tcPr>
          <w:p w:rsidR="005121EF" w:rsidRDefault="00842E96">
            <w:pPr>
              <w:pStyle w:val="203178744-6cc7-4ebf-91ab-dad890858303"/>
            </w:pPr>
            <w:r>
              <w:t>2022年12月31日</w:t>
            </w:r>
          </w:p>
        </w:tc>
        <w:tc>
          <w:tcPr>
            <w:tcW w:w="2268" w:type="dxa"/>
            <w:vAlign w:val="center"/>
          </w:tcPr>
          <w:p w:rsidR="005121EF" w:rsidRDefault="00842E96">
            <w:pPr>
              <w:pStyle w:val="203178744-6cc7-4ebf-91ab-dad890858303"/>
            </w:pPr>
            <w:r>
              <w:t>支队年度工作计划</w:t>
            </w:r>
          </w:p>
        </w:tc>
      </w:tr>
      <w:tr w:rsidR="005121EF">
        <w:trPr>
          <w:trHeight w:val="397"/>
          <w:jc w:val="center"/>
        </w:trPr>
        <w:tc>
          <w:tcPr>
            <w:tcW w:w="1417" w:type="dxa"/>
            <w:vMerge/>
            <w:vAlign w:val="center"/>
          </w:tcPr>
          <w:p w:rsidR="005121EF" w:rsidRDefault="005121EF">
            <w:pPr>
              <w:pStyle w:val="Normal8f2ebdf0-212c-4b92-97a8-81aa8c692f3b"/>
            </w:pPr>
          </w:p>
        </w:tc>
        <w:tc>
          <w:tcPr>
            <w:tcW w:w="2268" w:type="dxa"/>
            <w:vAlign w:val="center"/>
          </w:tcPr>
          <w:p w:rsidR="005121EF" w:rsidRDefault="00842E96">
            <w:pPr>
              <w:pStyle w:val="203178744-6cc7-4ebf-91ab-dad890858303"/>
            </w:pPr>
            <w:r>
              <w:t>成本指标</w:t>
            </w:r>
          </w:p>
        </w:tc>
        <w:tc>
          <w:tcPr>
            <w:tcW w:w="2835" w:type="dxa"/>
            <w:vAlign w:val="center"/>
          </w:tcPr>
          <w:p w:rsidR="005121EF" w:rsidRDefault="00842E96">
            <w:pPr>
              <w:pStyle w:val="203178744-6cc7-4ebf-91ab-dad890858303"/>
            </w:pPr>
            <w:r>
              <w:t>项目总成本</w:t>
            </w:r>
          </w:p>
        </w:tc>
        <w:tc>
          <w:tcPr>
            <w:tcW w:w="2835" w:type="dxa"/>
            <w:vAlign w:val="center"/>
          </w:tcPr>
          <w:p w:rsidR="005121EF" w:rsidRDefault="00842E96">
            <w:pPr>
              <w:pStyle w:val="203178744-6cc7-4ebf-91ab-dad890858303"/>
            </w:pPr>
            <w:r>
              <w:t>项目总预算控制额</w:t>
            </w:r>
          </w:p>
        </w:tc>
        <w:tc>
          <w:tcPr>
            <w:tcW w:w="2551" w:type="dxa"/>
            <w:vAlign w:val="center"/>
          </w:tcPr>
          <w:p w:rsidR="005121EF" w:rsidRDefault="00842E96">
            <w:pPr>
              <w:pStyle w:val="203178744-6cc7-4ebf-91ab-dad890858303"/>
            </w:pPr>
            <w:r>
              <w:t>≤3400万元</w:t>
            </w:r>
          </w:p>
        </w:tc>
        <w:tc>
          <w:tcPr>
            <w:tcW w:w="2268" w:type="dxa"/>
            <w:vAlign w:val="center"/>
          </w:tcPr>
          <w:p w:rsidR="005121EF" w:rsidRDefault="00842E96">
            <w:pPr>
              <w:pStyle w:val="203178744-6cc7-4ebf-91ab-dad890858303"/>
            </w:pPr>
            <w:r>
              <w:t>实际测算需求</w:t>
            </w:r>
          </w:p>
        </w:tc>
      </w:tr>
      <w:tr w:rsidR="005121EF">
        <w:trPr>
          <w:trHeight w:val="397"/>
          <w:jc w:val="center"/>
        </w:trPr>
        <w:tc>
          <w:tcPr>
            <w:tcW w:w="1417" w:type="dxa"/>
            <w:vAlign w:val="center"/>
          </w:tcPr>
          <w:p w:rsidR="005121EF" w:rsidRDefault="00842E96">
            <w:pPr>
              <w:pStyle w:val="397b0e70b-d135-4242-af3d-6c2b689ca2bf"/>
            </w:pPr>
            <w:r>
              <w:t>效益指标</w:t>
            </w:r>
          </w:p>
        </w:tc>
        <w:tc>
          <w:tcPr>
            <w:tcW w:w="2268" w:type="dxa"/>
            <w:vAlign w:val="center"/>
          </w:tcPr>
          <w:p w:rsidR="005121EF" w:rsidRDefault="00842E96">
            <w:pPr>
              <w:pStyle w:val="203178744-6cc7-4ebf-91ab-dad890858303"/>
            </w:pPr>
            <w:r>
              <w:t>社会效益指标</w:t>
            </w:r>
          </w:p>
        </w:tc>
        <w:tc>
          <w:tcPr>
            <w:tcW w:w="2835" w:type="dxa"/>
            <w:vAlign w:val="center"/>
          </w:tcPr>
          <w:p w:rsidR="005121EF" w:rsidRDefault="00842E96">
            <w:pPr>
              <w:pStyle w:val="203178744-6cc7-4ebf-91ab-dad890858303"/>
            </w:pPr>
            <w:r>
              <w:t>保证全市及各县机动车车辆管理及驾驶员管理工作有序开展</w:t>
            </w:r>
          </w:p>
        </w:tc>
        <w:tc>
          <w:tcPr>
            <w:tcW w:w="2835" w:type="dxa"/>
            <w:vAlign w:val="center"/>
          </w:tcPr>
          <w:p w:rsidR="005121EF" w:rsidRDefault="00842E96">
            <w:pPr>
              <w:pStyle w:val="203178744-6cc7-4ebf-91ab-dad890858303"/>
            </w:pPr>
            <w:r>
              <w:t>保证全市及各县机动车车辆管理及驾驶员管理工作有序开展，提升全市机动车及驾驶员管理水平</w:t>
            </w:r>
          </w:p>
        </w:tc>
        <w:tc>
          <w:tcPr>
            <w:tcW w:w="2551" w:type="dxa"/>
            <w:vAlign w:val="center"/>
          </w:tcPr>
          <w:p w:rsidR="005121EF" w:rsidRDefault="00842E96">
            <w:pPr>
              <w:pStyle w:val="203178744-6cc7-4ebf-91ab-dad890858303"/>
            </w:pPr>
            <w:r>
              <w:t>保障能力比上年有所加强</w:t>
            </w:r>
          </w:p>
        </w:tc>
        <w:tc>
          <w:tcPr>
            <w:tcW w:w="2268" w:type="dxa"/>
            <w:vAlign w:val="center"/>
          </w:tcPr>
          <w:p w:rsidR="005121EF" w:rsidRDefault="00842E96">
            <w:pPr>
              <w:pStyle w:val="203178744-6cc7-4ebf-91ab-dad890858303"/>
            </w:pPr>
            <w:r>
              <w:t>根据年度工作总结确定</w:t>
            </w:r>
          </w:p>
        </w:tc>
      </w:tr>
      <w:tr w:rsidR="005121EF">
        <w:trPr>
          <w:trHeight w:val="397"/>
          <w:jc w:val="center"/>
        </w:trPr>
        <w:tc>
          <w:tcPr>
            <w:tcW w:w="1417" w:type="dxa"/>
            <w:vAlign w:val="center"/>
          </w:tcPr>
          <w:p w:rsidR="005121EF" w:rsidRDefault="00842E96">
            <w:pPr>
              <w:pStyle w:val="397b0e70b-d135-4242-af3d-6c2b689ca2bf"/>
            </w:pPr>
            <w:r>
              <w:t>满意度指标</w:t>
            </w:r>
          </w:p>
        </w:tc>
        <w:tc>
          <w:tcPr>
            <w:tcW w:w="2268" w:type="dxa"/>
            <w:vAlign w:val="center"/>
          </w:tcPr>
          <w:p w:rsidR="005121EF" w:rsidRDefault="00842E96">
            <w:pPr>
              <w:pStyle w:val="203178744-6cc7-4ebf-91ab-dad890858303"/>
            </w:pPr>
            <w:r>
              <w:t>服务对象满意度指标</w:t>
            </w:r>
          </w:p>
        </w:tc>
        <w:tc>
          <w:tcPr>
            <w:tcW w:w="2835" w:type="dxa"/>
            <w:vAlign w:val="center"/>
          </w:tcPr>
          <w:p w:rsidR="005121EF" w:rsidRDefault="00842E96">
            <w:pPr>
              <w:pStyle w:val="203178744-6cc7-4ebf-91ab-dad890858303"/>
            </w:pPr>
            <w:r>
              <w:t>群众对车驾管业务满意度</w:t>
            </w:r>
          </w:p>
        </w:tc>
        <w:tc>
          <w:tcPr>
            <w:tcW w:w="2835" w:type="dxa"/>
            <w:vAlign w:val="center"/>
          </w:tcPr>
          <w:p w:rsidR="005121EF" w:rsidRDefault="00842E96">
            <w:pPr>
              <w:pStyle w:val="203178744-6cc7-4ebf-91ab-dad890858303"/>
            </w:pPr>
            <w:r>
              <w:t>群众对车管业务满意度</w:t>
            </w:r>
          </w:p>
        </w:tc>
        <w:tc>
          <w:tcPr>
            <w:tcW w:w="2551" w:type="dxa"/>
            <w:vAlign w:val="center"/>
          </w:tcPr>
          <w:p w:rsidR="005121EF" w:rsidRDefault="00842E96">
            <w:pPr>
              <w:pStyle w:val="203178744-6cc7-4ebf-91ab-dad890858303"/>
            </w:pPr>
            <w:r>
              <w:t>≥97%</w:t>
            </w:r>
          </w:p>
        </w:tc>
        <w:tc>
          <w:tcPr>
            <w:tcW w:w="2268" w:type="dxa"/>
            <w:vAlign w:val="center"/>
          </w:tcPr>
          <w:p w:rsidR="005121EF" w:rsidRDefault="00842E96">
            <w:pPr>
              <w:pStyle w:val="203178744-6cc7-4ebf-91ab-dad890858303"/>
            </w:pPr>
            <w:r>
              <w:t>群众调查问卷</w:t>
            </w:r>
          </w:p>
        </w:tc>
      </w:tr>
    </w:tbl>
    <w:p w:rsidR="005121EF" w:rsidRDefault="005121EF">
      <w:pPr>
        <w:pStyle w:val="Normal8f2ebdf0-212c-4b92-97a8-81aa8c692f3b"/>
      </w:pPr>
    </w:p>
    <w:p w:rsidR="005121EF" w:rsidRDefault="00842E96">
      <w:pPr>
        <w:pStyle w:val="Normal8f2ebdf0-212c-4b92-97a8-81aa8c692f3b"/>
        <w:ind w:firstLine="560"/>
      </w:pPr>
      <w:r>
        <w:rPr>
          <w:rFonts w:ascii="方正仿宋_GBK" w:eastAsia="方正仿宋_GBK" w:hAnsi="方正仿宋_GBK" w:cs="方正仿宋_GBK"/>
          <w:b/>
          <w:color w:val="000000"/>
          <w:sz w:val="28"/>
        </w:rPr>
        <w:lastRenderedPageBreak/>
        <w:t>4、道路交通秩序专项业务经费绩效目标表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5121EF">
        <w:trPr>
          <w:trHeight w:val="397"/>
          <w:jc w:val="center"/>
        </w:trPr>
        <w:tc>
          <w:tcPr>
            <w:tcW w:w="1417" w:type="dxa"/>
            <w:tcBorders>
              <w:bottom w:val="single" w:sz="6" w:space="0" w:color="FFFFFF"/>
            </w:tcBorders>
            <w:vAlign w:val="center"/>
          </w:tcPr>
          <w:p w:rsidR="005121EF" w:rsidRDefault="00842E96">
            <w:pPr>
              <w:pStyle w:val="1bca05412-1259-42a0-ac81-3a6fd47ff038"/>
            </w:pPr>
            <w:r>
              <w:t>绩效目标</w:t>
            </w:r>
          </w:p>
        </w:tc>
        <w:tc>
          <w:tcPr>
            <w:tcW w:w="12756" w:type="dxa"/>
            <w:tcBorders>
              <w:bottom w:val="single" w:sz="6" w:space="0" w:color="FFFFFF"/>
            </w:tcBorders>
            <w:vAlign w:val="center"/>
          </w:tcPr>
          <w:p w:rsidR="005121EF" w:rsidRDefault="00842E96">
            <w:pPr>
              <w:pStyle w:val="203178744-6cc7-4ebf-91ab-dad890858303"/>
            </w:pPr>
            <w:r>
              <w:t>1.依据公安部警务装备配置标准，通过经费投入逐年提升警务装备配置比例，不断提升警务装备配置水平，保障民警执勤执法安全，保障全市道路交通安全稳定。</w:t>
            </w:r>
          </w:p>
        </w:tc>
      </w:tr>
    </w:tbl>
    <w:p w:rsidR="005121EF" w:rsidRDefault="00842E96">
      <w:pPr>
        <w:pStyle w:val="Normal8f2ebdf0-212c-4b92-97a8-81aa8c692f3b"/>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5121EF">
        <w:trPr>
          <w:trHeight w:val="397"/>
          <w:tblHeader/>
          <w:jc w:val="center"/>
        </w:trPr>
        <w:tc>
          <w:tcPr>
            <w:tcW w:w="1417" w:type="dxa"/>
            <w:vAlign w:val="center"/>
          </w:tcPr>
          <w:p w:rsidR="005121EF" w:rsidRDefault="00842E96">
            <w:pPr>
              <w:pStyle w:val="1bca05412-1259-42a0-ac81-3a6fd47ff038"/>
            </w:pPr>
            <w:r>
              <w:t>一级指标</w:t>
            </w:r>
          </w:p>
        </w:tc>
        <w:tc>
          <w:tcPr>
            <w:tcW w:w="2268" w:type="dxa"/>
            <w:vAlign w:val="center"/>
          </w:tcPr>
          <w:p w:rsidR="005121EF" w:rsidRDefault="00842E96">
            <w:pPr>
              <w:pStyle w:val="1bca05412-1259-42a0-ac81-3a6fd47ff038"/>
            </w:pPr>
            <w:r>
              <w:t>二级指标</w:t>
            </w:r>
          </w:p>
        </w:tc>
        <w:tc>
          <w:tcPr>
            <w:tcW w:w="2835" w:type="dxa"/>
            <w:vAlign w:val="center"/>
          </w:tcPr>
          <w:p w:rsidR="005121EF" w:rsidRDefault="00842E96">
            <w:pPr>
              <w:pStyle w:val="1bca05412-1259-42a0-ac81-3a6fd47ff038"/>
            </w:pPr>
            <w:r>
              <w:t>三级指标</w:t>
            </w:r>
          </w:p>
        </w:tc>
        <w:tc>
          <w:tcPr>
            <w:tcW w:w="2835" w:type="dxa"/>
            <w:vAlign w:val="center"/>
          </w:tcPr>
          <w:p w:rsidR="005121EF" w:rsidRDefault="00842E96">
            <w:pPr>
              <w:pStyle w:val="1bca05412-1259-42a0-ac81-3a6fd47ff038"/>
            </w:pPr>
            <w:r>
              <w:t>绩效指标描述</w:t>
            </w:r>
          </w:p>
        </w:tc>
        <w:tc>
          <w:tcPr>
            <w:tcW w:w="2551" w:type="dxa"/>
            <w:vAlign w:val="center"/>
          </w:tcPr>
          <w:p w:rsidR="005121EF" w:rsidRDefault="00842E96">
            <w:pPr>
              <w:pStyle w:val="1bca05412-1259-42a0-ac81-3a6fd47ff038"/>
            </w:pPr>
            <w:r>
              <w:t>指标值</w:t>
            </w:r>
          </w:p>
        </w:tc>
        <w:tc>
          <w:tcPr>
            <w:tcW w:w="2268" w:type="dxa"/>
            <w:vAlign w:val="center"/>
          </w:tcPr>
          <w:p w:rsidR="005121EF" w:rsidRDefault="00842E96">
            <w:pPr>
              <w:pStyle w:val="1bca05412-1259-42a0-ac81-3a6fd47ff038"/>
            </w:pPr>
            <w:r>
              <w:t>指标值确定依据</w:t>
            </w:r>
          </w:p>
        </w:tc>
      </w:tr>
      <w:tr w:rsidR="005121EF">
        <w:trPr>
          <w:trHeight w:val="397"/>
          <w:jc w:val="center"/>
        </w:trPr>
        <w:tc>
          <w:tcPr>
            <w:tcW w:w="1417" w:type="dxa"/>
            <w:vMerge w:val="restart"/>
            <w:vAlign w:val="center"/>
          </w:tcPr>
          <w:p w:rsidR="005121EF" w:rsidRDefault="00842E96">
            <w:pPr>
              <w:pStyle w:val="397b0e70b-d135-4242-af3d-6c2b689ca2bf"/>
            </w:pPr>
            <w:r>
              <w:t>产出指标</w:t>
            </w:r>
          </w:p>
        </w:tc>
        <w:tc>
          <w:tcPr>
            <w:tcW w:w="2268" w:type="dxa"/>
            <w:vAlign w:val="center"/>
          </w:tcPr>
          <w:p w:rsidR="005121EF" w:rsidRDefault="00842E96">
            <w:pPr>
              <w:pStyle w:val="203178744-6cc7-4ebf-91ab-dad890858303"/>
            </w:pPr>
            <w:r>
              <w:t>数量指标</w:t>
            </w:r>
          </w:p>
        </w:tc>
        <w:tc>
          <w:tcPr>
            <w:tcW w:w="2835" w:type="dxa"/>
            <w:vAlign w:val="center"/>
          </w:tcPr>
          <w:p w:rsidR="005121EF" w:rsidRDefault="00842E96">
            <w:pPr>
              <w:pStyle w:val="203178744-6cc7-4ebf-91ab-dad890858303"/>
            </w:pPr>
            <w:r>
              <w:t>警务服装数量</w:t>
            </w:r>
          </w:p>
        </w:tc>
        <w:tc>
          <w:tcPr>
            <w:tcW w:w="2835" w:type="dxa"/>
            <w:vAlign w:val="center"/>
          </w:tcPr>
          <w:p w:rsidR="005121EF" w:rsidRDefault="00842E96">
            <w:pPr>
              <w:pStyle w:val="203178744-6cc7-4ebf-91ab-dad890858303"/>
            </w:pPr>
            <w:r>
              <w:t>警务服装数量</w:t>
            </w:r>
          </w:p>
        </w:tc>
        <w:tc>
          <w:tcPr>
            <w:tcW w:w="2551" w:type="dxa"/>
            <w:vAlign w:val="center"/>
          </w:tcPr>
          <w:p w:rsidR="005121EF" w:rsidRDefault="00842E96">
            <w:pPr>
              <w:pStyle w:val="203178744-6cc7-4ebf-91ab-dad890858303"/>
            </w:pPr>
            <w:r>
              <w:t>≥3600件</w:t>
            </w:r>
          </w:p>
        </w:tc>
        <w:tc>
          <w:tcPr>
            <w:tcW w:w="2268" w:type="dxa"/>
            <w:vAlign w:val="center"/>
          </w:tcPr>
          <w:p w:rsidR="005121EF" w:rsidRDefault="00842E96">
            <w:pPr>
              <w:pStyle w:val="203178744-6cc7-4ebf-91ab-dad890858303"/>
            </w:pPr>
            <w:r>
              <w:t>《公安单警装备配备标准》</w:t>
            </w:r>
          </w:p>
        </w:tc>
      </w:tr>
      <w:tr w:rsidR="005121EF">
        <w:trPr>
          <w:trHeight w:val="397"/>
          <w:jc w:val="center"/>
        </w:trPr>
        <w:tc>
          <w:tcPr>
            <w:tcW w:w="1417" w:type="dxa"/>
            <w:vMerge/>
            <w:vAlign w:val="center"/>
          </w:tcPr>
          <w:p w:rsidR="005121EF" w:rsidRDefault="005121EF">
            <w:pPr>
              <w:pStyle w:val="Normal8f2ebdf0-212c-4b92-97a8-81aa8c692f3b"/>
            </w:pPr>
          </w:p>
        </w:tc>
        <w:tc>
          <w:tcPr>
            <w:tcW w:w="2268" w:type="dxa"/>
            <w:vAlign w:val="center"/>
          </w:tcPr>
          <w:p w:rsidR="005121EF" w:rsidRDefault="00842E96">
            <w:pPr>
              <w:pStyle w:val="203178744-6cc7-4ebf-91ab-dad890858303"/>
            </w:pPr>
            <w:r>
              <w:t>数量指标</w:t>
            </w:r>
          </w:p>
        </w:tc>
        <w:tc>
          <w:tcPr>
            <w:tcW w:w="2835" w:type="dxa"/>
            <w:vAlign w:val="center"/>
          </w:tcPr>
          <w:p w:rsidR="005121EF" w:rsidRDefault="00842E96">
            <w:pPr>
              <w:pStyle w:val="203178744-6cc7-4ebf-91ab-dad890858303"/>
            </w:pPr>
            <w:r>
              <w:t>肩灯数量</w:t>
            </w:r>
          </w:p>
        </w:tc>
        <w:tc>
          <w:tcPr>
            <w:tcW w:w="2835" w:type="dxa"/>
            <w:vAlign w:val="center"/>
          </w:tcPr>
          <w:p w:rsidR="005121EF" w:rsidRDefault="00842E96">
            <w:pPr>
              <w:pStyle w:val="203178744-6cc7-4ebf-91ab-dad890858303"/>
            </w:pPr>
            <w:r>
              <w:t>购买肩灯的数量</w:t>
            </w:r>
          </w:p>
        </w:tc>
        <w:tc>
          <w:tcPr>
            <w:tcW w:w="2551" w:type="dxa"/>
            <w:vAlign w:val="center"/>
          </w:tcPr>
          <w:p w:rsidR="005121EF" w:rsidRDefault="00842E96">
            <w:pPr>
              <w:pStyle w:val="203178744-6cc7-4ebf-91ab-dad890858303"/>
            </w:pPr>
            <w:r>
              <w:t>1900副</w:t>
            </w:r>
          </w:p>
        </w:tc>
        <w:tc>
          <w:tcPr>
            <w:tcW w:w="2268" w:type="dxa"/>
            <w:vAlign w:val="center"/>
          </w:tcPr>
          <w:p w:rsidR="005121EF" w:rsidRDefault="00842E96">
            <w:pPr>
              <w:pStyle w:val="203178744-6cc7-4ebf-91ab-dad890858303"/>
            </w:pPr>
            <w:r>
              <w:t>《公安单警装备配备标准》</w:t>
            </w:r>
          </w:p>
        </w:tc>
      </w:tr>
      <w:tr w:rsidR="005121EF">
        <w:trPr>
          <w:trHeight w:val="397"/>
          <w:jc w:val="center"/>
        </w:trPr>
        <w:tc>
          <w:tcPr>
            <w:tcW w:w="1417" w:type="dxa"/>
            <w:vMerge/>
            <w:vAlign w:val="center"/>
          </w:tcPr>
          <w:p w:rsidR="005121EF" w:rsidRDefault="005121EF">
            <w:pPr>
              <w:pStyle w:val="Normal8f2ebdf0-212c-4b92-97a8-81aa8c692f3b"/>
            </w:pPr>
          </w:p>
        </w:tc>
        <w:tc>
          <w:tcPr>
            <w:tcW w:w="2268" w:type="dxa"/>
            <w:vAlign w:val="center"/>
          </w:tcPr>
          <w:p w:rsidR="005121EF" w:rsidRDefault="00842E96">
            <w:pPr>
              <w:pStyle w:val="203178744-6cc7-4ebf-91ab-dad890858303"/>
            </w:pPr>
            <w:r>
              <w:t>数量指标</w:t>
            </w:r>
          </w:p>
        </w:tc>
        <w:tc>
          <w:tcPr>
            <w:tcW w:w="2835" w:type="dxa"/>
            <w:vAlign w:val="center"/>
          </w:tcPr>
          <w:p w:rsidR="005121EF" w:rsidRDefault="00842E96">
            <w:pPr>
              <w:pStyle w:val="203178744-6cc7-4ebf-91ab-dad890858303"/>
            </w:pPr>
            <w:r>
              <w:t>反光背心的数量</w:t>
            </w:r>
          </w:p>
        </w:tc>
        <w:tc>
          <w:tcPr>
            <w:tcW w:w="2835" w:type="dxa"/>
            <w:vAlign w:val="center"/>
          </w:tcPr>
          <w:p w:rsidR="005121EF" w:rsidRDefault="00842E96">
            <w:pPr>
              <w:pStyle w:val="203178744-6cc7-4ebf-91ab-dad890858303"/>
            </w:pPr>
            <w:r>
              <w:t>购买反光背心的数量</w:t>
            </w:r>
          </w:p>
        </w:tc>
        <w:tc>
          <w:tcPr>
            <w:tcW w:w="2551" w:type="dxa"/>
            <w:vAlign w:val="center"/>
          </w:tcPr>
          <w:p w:rsidR="005121EF" w:rsidRDefault="00842E96">
            <w:pPr>
              <w:pStyle w:val="203178744-6cc7-4ebf-91ab-dad890858303"/>
            </w:pPr>
            <w:r>
              <w:t>3000个</w:t>
            </w:r>
          </w:p>
        </w:tc>
        <w:tc>
          <w:tcPr>
            <w:tcW w:w="2268" w:type="dxa"/>
            <w:vAlign w:val="center"/>
          </w:tcPr>
          <w:p w:rsidR="005121EF" w:rsidRDefault="00842E96">
            <w:pPr>
              <w:pStyle w:val="203178744-6cc7-4ebf-91ab-dad890858303"/>
            </w:pPr>
            <w:r>
              <w:t>《公安单警装备配备标准》</w:t>
            </w:r>
          </w:p>
        </w:tc>
      </w:tr>
      <w:tr w:rsidR="005121EF">
        <w:trPr>
          <w:trHeight w:val="397"/>
          <w:jc w:val="center"/>
        </w:trPr>
        <w:tc>
          <w:tcPr>
            <w:tcW w:w="1417" w:type="dxa"/>
            <w:vMerge/>
            <w:vAlign w:val="center"/>
          </w:tcPr>
          <w:p w:rsidR="005121EF" w:rsidRDefault="005121EF">
            <w:pPr>
              <w:pStyle w:val="Normal8f2ebdf0-212c-4b92-97a8-81aa8c692f3b"/>
            </w:pPr>
          </w:p>
        </w:tc>
        <w:tc>
          <w:tcPr>
            <w:tcW w:w="2268" w:type="dxa"/>
            <w:vAlign w:val="center"/>
          </w:tcPr>
          <w:p w:rsidR="005121EF" w:rsidRDefault="00842E96">
            <w:pPr>
              <w:pStyle w:val="203178744-6cc7-4ebf-91ab-dad890858303"/>
            </w:pPr>
            <w:r>
              <w:t>数量指标</w:t>
            </w:r>
          </w:p>
        </w:tc>
        <w:tc>
          <w:tcPr>
            <w:tcW w:w="2835" w:type="dxa"/>
            <w:vAlign w:val="center"/>
          </w:tcPr>
          <w:p w:rsidR="005121EF" w:rsidRDefault="00842E96">
            <w:pPr>
              <w:pStyle w:val="203178744-6cc7-4ebf-91ab-dad890858303"/>
            </w:pPr>
            <w:r>
              <w:t>手套的数量</w:t>
            </w:r>
          </w:p>
        </w:tc>
        <w:tc>
          <w:tcPr>
            <w:tcW w:w="2835" w:type="dxa"/>
            <w:vAlign w:val="center"/>
          </w:tcPr>
          <w:p w:rsidR="005121EF" w:rsidRDefault="00842E96">
            <w:pPr>
              <w:pStyle w:val="203178744-6cc7-4ebf-91ab-dad890858303"/>
            </w:pPr>
            <w:r>
              <w:t>购买手套的数量</w:t>
            </w:r>
          </w:p>
        </w:tc>
        <w:tc>
          <w:tcPr>
            <w:tcW w:w="2551" w:type="dxa"/>
            <w:vAlign w:val="center"/>
          </w:tcPr>
          <w:p w:rsidR="005121EF" w:rsidRDefault="00842E96">
            <w:pPr>
              <w:pStyle w:val="203178744-6cc7-4ebf-91ab-dad890858303"/>
            </w:pPr>
            <w:r>
              <w:t>19000副</w:t>
            </w:r>
          </w:p>
        </w:tc>
        <w:tc>
          <w:tcPr>
            <w:tcW w:w="2268" w:type="dxa"/>
            <w:vAlign w:val="center"/>
          </w:tcPr>
          <w:p w:rsidR="005121EF" w:rsidRDefault="00842E96">
            <w:pPr>
              <w:pStyle w:val="203178744-6cc7-4ebf-91ab-dad890858303"/>
            </w:pPr>
            <w:r>
              <w:t>《公安单警装备配备标准》</w:t>
            </w:r>
          </w:p>
        </w:tc>
      </w:tr>
      <w:tr w:rsidR="005121EF">
        <w:trPr>
          <w:trHeight w:val="397"/>
          <w:jc w:val="center"/>
        </w:trPr>
        <w:tc>
          <w:tcPr>
            <w:tcW w:w="1417" w:type="dxa"/>
            <w:vMerge/>
            <w:vAlign w:val="center"/>
          </w:tcPr>
          <w:p w:rsidR="005121EF" w:rsidRDefault="005121EF">
            <w:pPr>
              <w:pStyle w:val="Normal8f2ebdf0-212c-4b92-97a8-81aa8c692f3b"/>
            </w:pPr>
          </w:p>
        </w:tc>
        <w:tc>
          <w:tcPr>
            <w:tcW w:w="2268" w:type="dxa"/>
            <w:vAlign w:val="center"/>
          </w:tcPr>
          <w:p w:rsidR="005121EF" w:rsidRDefault="00842E96">
            <w:pPr>
              <w:pStyle w:val="203178744-6cc7-4ebf-91ab-dad890858303"/>
            </w:pPr>
            <w:r>
              <w:t>数量指标</w:t>
            </w:r>
          </w:p>
        </w:tc>
        <w:tc>
          <w:tcPr>
            <w:tcW w:w="2835" w:type="dxa"/>
            <w:vAlign w:val="center"/>
          </w:tcPr>
          <w:p w:rsidR="005121EF" w:rsidRDefault="00842E96">
            <w:pPr>
              <w:pStyle w:val="203178744-6cc7-4ebf-91ab-dad890858303"/>
            </w:pPr>
            <w:r>
              <w:t>口罩的数量</w:t>
            </w:r>
          </w:p>
        </w:tc>
        <w:tc>
          <w:tcPr>
            <w:tcW w:w="2835" w:type="dxa"/>
            <w:vAlign w:val="center"/>
          </w:tcPr>
          <w:p w:rsidR="005121EF" w:rsidRDefault="00842E96">
            <w:pPr>
              <w:pStyle w:val="203178744-6cc7-4ebf-91ab-dad890858303"/>
            </w:pPr>
            <w:r>
              <w:t>购买口罩的数量</w:t>
            </w:r>
          </w:p>
        </w:tc>
        <w:tc>
          <w:tcPr>
            <w:tcW w:w="2551" w:type="dxa"/>
            <w:vAlign w:val="center"/>
          </w:tcPr>
          <w:p w:rsidR="005121EF" w:rsidRDefault="00842E96">
            <w:pPr>
              <w:pStyle w:val="203178744-6cc7-4ebf-91ab-dad890858303"/>
            </w:pPr>
            <w:r>
              <w:t>≥210000个</w:t>
            </w:r>
          </w:p>
        </w:tc>
        <w:tc>
          <w:tcPr>
            <w:tcW w:w="2268" w:type="dxa"/>
            <w:vAlign w:val="center"/>
          </w:tcPr>
          <w:p w:rsidR="005121EF" w:rsidRDefault="00842E96">
            <w:pPr>
              <w:pStyle w:val="203178744-6cc7-4ebf-91ab-dad890858303"/>
            </w:pPr>
            <w:r>
              <w:t>《公安单警装备配备标准》</w:t>
            </w:r>
          </w:p>
        </w:tc>
      </w:tr>
      <w:tr w:rsidR="005121EF">
        <w:trPr>
          <w:trHeight w:val="397"/>
          <w:jc w:val="center"/>
        </w:trPr>
        <w:tc>
          <w:tcPr>
            <w:tcW w:w="1417" w:type="dxa"/>
            <w:vMerge/>
            <w:vAlign w:val="center"/>
          </w:tcPr>
          <w:p w:rsidR="005121EF" w:rsidRDefault="005121EF">
            <w:pPr>
              <w:pStyle w:val="Normal8f2ebdf0-212c-4b92-97a8-81aa8c692f3b"/>
            </w:pPr>
          </w:p>
        </w:tc>
        <w:tc>
          <w:tcPr>
            <w:tcW w:w="2268" w:type="dxa"/>
            <w:vAlign w:val="center"/>
          </w:tcPr>
          <w:p w:rsidR="005121EF" w:rsidRDefault="00842E96">
            <w:pPr>
              <w:pStyle w:val="203178744-6cc7-4ebf-91ab-dad890858303"/>
            </w:pPr>
            <w:r>
              <w:t>数量指标</w:t>
            </w:r>
          </w:p>
        </w:tc>
        <w:tc>
          <w:tcPr>
            <w:tcW w:w="2835" w:type="dxa"/>
            <w:vAlign w:val="center"/>
          </w:tcPr>
          <w:p w:rsidR="005121EF" w:rsidRDefault="00842E96">
            <w:pPr>
              <w:pStyle w:val="203178744-6cc7-4ebf-91ab-dad890858303"/>
            </w:pPr>
            <w:r>
              <w:t>酒精吹嘴的数量</w:t>
            </w:r>
          </w:p>
        </w:tc>
        <w:tc>
          <w:tcPr>
            <w:tcW w:w="2835" w:type="dxa"/>
            <w:vAlign w:val="center"/>
          </w:tcPr>
          <w:p w:rsidR="005121EF" w:rsidRDefault="00842E96">
            <w:pPr>
              <w:pStyle w:val="203178744-6cc7-4ebf-91ab-dad890858303"/>
            </w:pPr>
            <w:r>
              <w:t>购买酒精吹嘴的数量</w:t>
            </w:r>
          </w:p>
        </w:tc>
        <w:tc>
          <w:tcPr>
            <w:tcW w:w="2551" w:type="dxa"/>
            <w:vAlign w:val="center"/>
          </w:tcPr>
          <w:p w:rsidR="005121EF" w:rsidRDefault="00842E96">
            <w:pPr>
              <w:pStyle w:val="203178744-6cc7-4ebf-91ab-dad890858303"/>
            </w:pPr>
            <w:r>
              <w:t>140000个</w:t>
            </w:r>
          </w:p>
        </w:tc>
        <w:tc>
          <w:tcPr>
            <w:tcW w:w="2268" w:type="dxa"/>
            <w:vAlign w:val="center"/>
          </w:tcPr>
          <w:p w:rsidR="005121EF" w:rsidRDefault="00842E96">
            <w:pPr>
              <w:pStyle w:val="203178744-6cc7-4ebf-91ab-dad890858303"/>
            </w:pPr>
            <w:r>
              <w:t>《公安单警装备配备标准》</w:t>
            </w:r>
          </w:p>
        </w:tc>
      </w:tr>
      <w:tr w:rsidR="005121EF">
        <w:trPr>
          <w:trHeight w:val="397"/>
          <w:jc w:val="center"/>
        </w:trPr>
        <w:tc>
          <w:tcPr>
            <w:tcW w:w="1417" w:type="dxa"/>
            <w:vMerge/>
            <w:vAlign w:val="center"/>
          </w:tcPr>
          <w:p w:rsidR="005121EF" w:rsidRDefault="005121EF">
            <w:pPr>
              <w:pStyle w:val="Normal8f2ebdf0-212c-4b92-97a8-81aa8c692f3b"/>
            </w:pPr>
          </w:p>
        </w:tc>
        <w:tc>
          <w:tcPr>
            <w:tcW w:w="2268" w:type="dxa"/>
            <w:vAlign w:val="center"/>
          </w:tcPr>
          <w:p w:rsidR="005121EF" w:rsidRDefault="00842E96">
            <w:pPr>
              <w:pStyle w:val="203178744-6cc7-4ebf-91ab-dad890858303"/>
            </w:pPr>
            <w:r>
              <w:t>数量指标</w:t>
            </w:r>
          </w:p>
        </w:tc>
        <w:tc>
          <w:tcPr>
            <w:tcW w:w="2835" w:type="dxa"/>
            <w:vAlign w:val="center"/>
          </w:tcPr>
          <w:p w:rsidR="005121EF" w:rsidRDefault="00842E96">
            <w:pPr>
              <w:pStyle w:val="203178744-6cc7-4ebf-91ab-dad890858303"/>
            </w:pPr>
            <w:r>
              <w:t>反光锥筒的数量</w:t>
            </w:r>
          </w:p>
        </w:tc>
        <w:tc>
          <w:tcPr>
            <w:tcW w:w="2835" w:type="dxa"/>
            <w:vAlign w:val="center"/>
          </w:tcPr>
          <w:p w:rsidR="005121EF" w:rsidRDefault="00842E96">
            <w:pPr>
              <w:pStyle w:val="203178744-6cc7-4ebf-91ab-dad890858303"/>
            </w:pPr>
            <w:r>
              <w:t>购买反光锥筒的数量</w:t>
            </w:r>
          </w:p>
        </w:tc>
        <w:tc>
          <w:tcPr>
            <w:tcW w:w="2551" w:type="dxa"/>
            <w:vAlign w:val="center"/>
          </w:tcPr>
          <w:p w:rsidR="005121EF" w:rsidRDefault="00842E96">
            <w:pPr>
              <w:pStyle w:val="203178744-6cc7-4ebf-91ab-dad890858303"/>
            </w:pPr>
            <w:r>
              <w:t>1150个</w:t>
            </w:r>
          </w:p>
        </w:tc>
        <w:tc>
          <w:tcPr>
            <w:tcW w:w="2268" w:type="dxa"/>
            <w:vAlign w:val="center"/>
          </w:tcPr>
          <w:p w:rsidR="005121EF" w:rsidRDefault="00842E96">
            <w:pPr>
              <w:pStyle w:val="203178744-6cc7-4ebf-91ab-dad890858303"/>
            </w:pPr>
            <w:r>
              <w:t>《公安单警装备配备标准》</w:t>
            </w:r>
          </w:p>
        </w:tc>
      </w:tr>
      <w:tr w:rsidR="005121EF">
        <w:trPr>
          <w:trHeight w:val="397"/>
          <w:jc w:val="center"/>
        </w:trPr>
        <w:tc>
          <w:tcPr>
            <w:tcW w:w="1417" w:type="dxa"/>
            <w:vMerge/>
            <w:vAlign w:val="center"/>
          </w:tcPr>
          <w:p w:rsidR="005121EF" w:rsidRDefault="005121EF">
            <w:pPr>
              <w:pStyle w:val="Normal8f2ebdf0-212c-4b92-97a8-81aa8c692f3b"/>
            </w:pPr>
          </w:p>
        </w:tc>
        <w:tc>
          <w:tcPr>
            <w:tcW w:w="2268" w:type="dxa"/>
            <w:vAlign w:val="center"/>
          </w:tcPr>
          <w:p w:rsidR="005121EF" w:rsidRDefault="00842E96">
            <w:pPr>
              <w:pStyle w:val="203178744-6cc7-4ebf-91ab-dad890858303"/>
            </w:pPr>
            <w:r>
              <w:t>数量指标</w:t>
            </w:r>
          </w:p>
        </w:tc>
        <w:tc>
          <w:tcPr>
            <w:tcW w:w="2835" w:type="dxa"/>
            <w:vAlign w:val="center"/>
          </w:tcPr>
          <w:p w:rsidR="005121EF" w:rsidRDefault="00842E96">
            <w:pPr>
              <w:pStyle w:val="203178744-6cc7-4ebf-91ab-dad890858303"/>
            </w:pPr>
            <w:r>
              <w:t>执法记录仪的数量</w:t>
            </w:r>
          </w:p>
        </w:tc>
        <w:tc>
          <w:tcPr>
            <w:tcW w:w="2835" w:type="dxa"/>
            <w:vAlign w:val="center"/>
          </w:tcPr>
          <w:p w:rsidR="005121EF" w:rsidRDefault="00842E96">
            <w:pPr>
              <w:pStyle w:val="203178744-6cc7-4ebf-91ab-dad890858303"/>
            </w:pPr>
            <w:r>
              <w:t>购买现场执法记录仪的数量</w:t>
            </w:r>
          </w:p>
        </w:tc>
        <w:tc>
          <w:tcPr>
            <w:tcW w:w="2551" w:type="dxa"/>
            <w:vAlign w:val="center"/>
          </w:tcPr>
          <w:p w:rsidR="005121EF" w:rsidRDefault="00842E96">
            <w:pPr>
              <w:pStyle w:val="203178744-6cc7-4ebf-91ab-dad890858303"/>
            </w:pPr>
            <w:r>
              <w:t>400台</w:t>
            </w:r>
          </w:p>
        </w:tc>
        <w:tc>
          <w:tcPr>
            <w:tcW w:w="2268" w:type="dxa"/>
            <w:vAlign w:val="center"/>
          </w:tcPr>
          <w:p w:rsidR="005121EF" w:rsidRDefault="00842E96">
            <w:pPr>
              <w:pStyle w:val="203178744-6cc7-4ebf-91ab-dad890858303"/>
            </w:pPr>
            <w:r>
              <w:t>《公安单警装备配备标准》</w:t>
            </w:r>
          </w:p>
        </w:tc>
      </w:tr>
      <w:tr w:rsidR="005121EF">
        <w:trPr>
          <w:trHeight w:val="397"/>
          <w:jc w:val="center"/>
        </w:trPr>
        <w:tc>
          <w:tcPr>
            <w:tcW w:w="1417" w:type="dxa"/>
            <w:vMerge/>
            <w:vAlign w:val="center"/>
          </w:tcPr>
          <w:p w:rsidR="005121EF" w:rsidRDefault="005121EF">
            <w:pPr>
              <w:pStyle w:val="Normal8f2ebdf0-212c-4b92-97a8-81aa8c692f3b"/>
            </w:pPr>
          </w:p>
        </w:tc>
        <w:tc>
          <w:tcPr>
            <w:tcW w:w="2268" w:type="dxa"/>
            <w:vAlign w:val="center"/>
          </w:tcPr>
          <w:p w:rsidR="005121EF" w:rsidRDefault="00842E96">
            <w:pPr>
              <w:pStyle w:val="203178744-6cc7-4ebf-91ab-dad890858303"/>
            </w:pPr>
            <w:r>
              <w:t>质量指标</w:t>
            </w:r>
          </w:p>
        </w:tc>
        <w:tc>
          <w:tcPr>
            <w:tcW w:w="2835" w:type="dxa"/>
            <w:vAlign w:val="center"/>
          </w:tcPr>
          <w:p w:rsidR="005121EF" w:rsidRDefault="00842E96">
            <w:pPr>
              <w:pStyle w:val="203178744-6cc7-4ebf-91ab-dad890858303"/>
            </w:pPr>
            <w:r>
              <w:t>购置合格率</w:t>
            </w:r>
          </w:p>
        </w:tc>
        <w:tc>
          <w:tcPr>
            <w:tcW w:w="2835" w:type="dxa"/>
            <w:vAlign w:val="center"/>
          </w:tcPr>
          <w:p w:rsidR="005121EF" w:rsidRDefault="00842E96">
            <w:pPr>
              <w:pStyle w:val="203178744-6cc7-4ebf-91ab-dad890858303"/>
            </w:pPr>
            <w:r>
              <w:t>购置质量合格率</w:t>
            </w:r>
          </w:p>
        </w:tc>
        <w:tc>
          <w:tcPr>
            <w:tcW w:w="2551" w:type="dxa"/>
            <w:vAlign w:val="center"/>
          </w:tcPr>
          <w:p w:rsidR="005121EF" w:rsidRDefault="00842E96">
            <w:pPr>
              <w:pStyle w:val="203178744-6cc7-4ebf-91ab-dad890858303"/>
            </w:pPr>
            <w:r>
              <w:t>100%</w:t>
            </w:r>
          </w:p>
        </w:tc>
        <w:tc>
          <w:tcPr>
            <w:tcW w:w="2268" w:type="dxa"/>
            <w:vAlign w:val="center"/>
          </w:tcPr>
          <w:p w:rsidR="005121EF" w:rsidRDefault="00842E96">
            <w:pPr>
              <w:pStyle w:val="203178744-6cc7-4ebf-91ab-dad890858303"/>
            </w:pPr>
            <w:r>
              <w:t>《中华人民共和国公共行业标准》</w:t>
            </w:r>
          </w:p>
        </w:tc>
      </w:tr>
      <w:tr w:rsidR="005121EF">
        <w:trPr>
          <w:trHeight w:val="397"/>
          <w:jc w:val="center"/>
        </w:trPr>
        <w:tc>
          <w:tcPr>
            <w:tcW w:w="1417" w:type="dxa"/>
            <w:vMerge/>
            <w:vAlign w:val="center"/>
          </w:tcPr>
          <w:p w:rsidR="005121EF" w:rsidRDefault="005121EF">
            <w:pPr>
              <w:pStyle w:val="Normal8f2ebdf0-212c-4b92-97a8-81aa8c692f3b"/>
            </w:pPr>
          </w:p>
        </w:tc>
        <w:tc>
          <w:tcPr>
            <w:tcW w:w="2268" w:type="dxa"/>
            <w:vAlign w:val="center"/>
          </w:tcPr>
          <w:p w:rsidR="005121EF" w:rsidRDefault="00842E96">
            <w:pPr>
              <w:pStyle w:val="203178744-6cc7-4ebf-91ab-dad890858303"/>
            </w:pPr>
            <w:r>
              <w:t>时效指标</w:t>
            </w:r>
          </w:p>
        </w:tc>
        <w:tc>
          <w:tcPr>
            <w:tcW w:w="2835" w:type="dxa"/>
            <w:vAlign w:val="center"/>
          </w:tcPr>
          <w:p w:rsidR="005121EF" w:rsidRDefault="00842E96">
            <w:pPr>
              <w:pStyle w:val="203178744-6cc7-4ebf-91ab-dad890858303"/>
            </w:pPr>
            <w:r>
              <w:t>采购完成时间</w:t>
            </w:r>
          </w:p>
        </w:tc>
        <w:tc>
          <w:tcPr>
            <w:tcW w:w="2835" w:type="dxa"/>
            <w:vAlign w:val="center"/>
          </w:tcPr>
          <w:p w:rsidR="005121EF" w:rsidRDefault="00842E96">
            <w:pPr>
              <w:pStyle w:val="203178744-6cc7-4ebf-91ab-dad890858303"/>
            </w:pPr>
            <w:r>
              <w:t>采购完成的时间</w:t>
            </w:r>
          </w:p>
        </w:tc>
        <w:tc>
          <w:tcPr>
            <w:tcW w:w="2551" w:type="dxa"/>
            <w:vAlign w:val="center"/>
          </w:tcPr>
          <w:p w:rsidR="005121EF" w:rsidRDefault="00842E96">
            <w:pPr>
              <w:pStyle w:val="203178744-6cc7-4ebf-91ab-dad890858303"/>
            </w:pPr>
            <w:r>
              <w:t>2022年12月31日前</w:t>
            </w:r>
          </w:p>
        </w:tc>
        <w:tc>
          <w:tcPr>
            <w:tcW w:w="2268" w:type="dxa"/>
            <w:vAlign w:val="center"/>
          </w:tcPr>
          <w:p w:rsidR="005121EF" w:rsidRDefault="00842E96">
            <w:pPr>
              <w:pStyle w:val="203178744-6cc7-4ebf-91ab-dad890858303"/>
            </w:pPr>
            <w:r>
              <w:t>支队年度工作计划</w:t>
            </w:r>
          </w:p>
        </w:tc>
      </w:tr>
      <w:tr w:rsidR="005121EF">
        <w:trPr>
          <w:trHeight w:val="397"/>
          <w:jc w:val="center"/>
        </w:trPr>
        <w:tc>
          <w:tcPr>
            <w:tcW w:w="1417" w:type="dxa"/>
            <w:vMerge/>
            <w:vAlign w:val="center"/>
          </w:tcPr>
          <w:p w:rsidR="005121EF" w:rsidRDefault="005121EF">
            <w:pPr>
              <w:pStyle w:val="Normal8f2ebdf0-212c-4b92-97a8-81aa8c692f3b"/>
            </w:pPr>
          </w:p>
        </w:tc>
        <w:tc>
          <w:tcPr>
            <w:tcW w:w="2268" w:type="dxa"/>
            <w:vAlign w:val="center"/>
          </w:tcPr>
          <w:p w:rsidR="005121EF" w:rsidRDefault="00842E96">
            <w:pPr>
              <w:pStyle w:val="203178744-6cc7-4ebf-91ab-dad890858303"/>
            </w:pPr>
            <w:r>
              <w:t>成本指标</w:t>
            </w:r>
          </w:p>
        </w:tc>
        <w:tc>
          <w:tcPr>
            <w:tcW w:w="2835" w:type="dxa"/>
            <w:vAlign w:val="center"/>
          </w:tcPr>
          <w:p w:rsidR="005121EF" w:rsidRDefault="00842E96">
            <w:pPr>
              <w:pStyle w:val="203178744-6cc7-4ebf-91ab-dad890858303"/>
            </w:pPr>
            <w:r>
              <w:t>项目总成本</w:t>
            </w:r>
          </w:p>
        </w:tc>
        <w:tc>
          <w:tcPr>
            <w:tcW w:w="2835" w:type="dxa"/>
            <w:vAlign w:val="center"/>
          </w:tcPr>
          <w:p w:rsidR="005121EF" w:rsidRDefault="00842E96">
            <w:pPr>
              <w:pStyle w:val="203178744-6cc7-4ebf-91ab-dad890858303"/>
            </w:pPr>
            <w:r>
              <w:t>项目总预算控制额</w:t>
            </w:r>
          </w:p>
        </w:tc>
        <w:tc>
          <w:tcPr>
            <w:tcW w:w="2551" w:type="dxa"/>
            <w:vAlign w:val="center"/>
          </w:tcPr>
          <w:p w:rsidR="005121EF" w:rsidRDefault="00842E96">
            <w:pPr>
              <w:pStyle w:val="203178744-6cc7-4ebf-91ab-dad890858303"/>
            </w:pPr>
            <w:r>
              <w:t>≤360万元</w:t>
            </w:r>
          </w:p>
        </w:tc>
        <w:tc>
          <w:tcPr>
            <w:tcW w:w="2268" w:type="dxa"/>
            <w:vAlign w:val="center"/>
          </w:tcPr>
          <w:p w:rsidR="005121EF" w:rsidRDefault="00842E96">
            <w:pPr>
              <w:pStyle w:val="203178744-6cc7-4ebf-91ab-dad890858303"/>
            </w:pPr>
            <w:r>
              <w:t>实际测算需求</w:t>
            </w:r>
          </w:p>
        </w:tc>
      </w:tr>
      <w:tr w:rsidR="005121EF">
        <w:trPr>
          <w:trHeight w:val="397"/>
          <w:jc w:val="center"/>
        </w:trPr>
        <w:tc>
          <w:tcPr>
            <w:tcW w:w="1417" w:type="dxa"/>
            <w:vAlign w:val="center"/>
          </w:tcPr>
          <w:p w:rsidR="005121EF" w:rsidRDefault="00842E96">
            <w:pPr>
              <w:pStyle w:val="397b0e70b-d135-4242-af3d-6c2b689ca2bf"/>
            </w:pPr>
            <w:r>
              <w:lastRenderedPageBreak/>
              <w:t>效益指标</w:t>
            </w:r>
          </w:p>
        </w:tc>
        <w:tc>
          <w:tcPr>
            <w:tcW w:w="2268" w:type="dxa"/>
            <w:vAlign w:val="center"/>
          </w:tcPr>
          <w:p w:rsidR="005121EF" w:rsidRDefault="00842E96">
            <w:pPr>
              <w:pStyle w:val="203178744-6cc7-4ebf-91ab-dad890858303"/>
            </w:pPr>
            <w:r>
              <w:t>社会效益指标</w:t>
            </w:r>
          </w:p>
        </w:tc>
        <w:tc>
          <w:tcPr>
            <w:tcW w:w="2835" w:type="dxa"/>
            <w:vAlign w:val="center"/>
          </w:tcPr>
          <w:p w:rsidR="005121EF" w:rsidRDefault="00842E96">
            <w:pPr>
              <w:pStyle w:val="203178744-6cc7-4ebf-91ab-dad890858303"/>
            </w:pPr>
            <w:r>
              <w:t>持续保证业务开展，保障全市道路安全稳定</w:t>
            </w:r>
          </w:p>
        </w:tc>
        <w:tc>
          <w:tcPr>
            <w:tcW w:w="2835" w:type="dxa"/>
            <w:vAlign w:val="center"/>
          </w:tcPr>
          <w:p w:rsidR="005121EF" w:rsidRDefault="00842E96">
            <w:pPr>
              <w:pStyle w:val="203178744-6cc7-4ebf-91ab-dad890858303"/>
            </w:pPr>
            <w:r>
              <w:t>不断提升警务装备配置水平，保证民警执勤执法安全，保障全市道路交通安全稳定</w:t>
            </w:r>
          </w:p>
        </w:tc>
        <w:tc>
          <w:tcPr>
            <w:tcW w:w="2551" w:type="dxa"/>
            <w:vAlign w:val="center"/>
          </w:tcPr>
          <w:p w:rsidR="005121EF" w:rsidRDefault="00842E96">
            <w:pPr>
              <w:pStyle w:val="203178744-6cc7-4ebf-91ab-dad890858303"/>
            </w:pPr>
            <w:r>
              <w:t>保障能力比上年有所加强</w:t>
            </w:r>
          </w:p>
        </w:tc>
        <w:tc>
          <w:tcPr>
            <w:tcW w:w="2268" w:type="dxa"/>
            <w:vAlign w:val="center"/>
          </w:tcPr>
          <w:p w:rsidR="005121EF" w:rsidRDefault="00842E96">
            <w:pPr>
              <w:pStyle w:val="203178744-6cc7-4ebf-91ab-dad890858303"/>
            </w:pPr>
            <w:r>
              <w:t>根据年度工作要求确定</w:t>
            </w:r>
          </w:p>
        </w:tc>
      </w:tr>
      <w:tr w:rsidR="005121EF">
        <w:trPr>
          <w:trHeight w:val="397"/>
          <w:jc w:val="center"/>
        </w:trPr>
        <w:tc>
          <w:tcPr>
            <w:tcW w:w="1417" w:type="dxa"/>
            <w:vAlign w:val="center"/>
          </w:tcPr>
          <w:p w:rsidR="005121EF" w:rsidRDefault="00842E96">
            <w:pPr>
              <w:pStyle w:val="397b0e70b-d135-4242-af3d-6c2b689ca2bf"/>
            </w:pPr>
            <w:r>
              <w:t>满意度指标</w:t>
            </w:r>
          </w:p>
        </w:tc>
        <w:tc>
          <w:tcPr>
            <w:tcW w:w="2268" w:type="dxa"/>
            <w:vAlign w:val="center"/>
          </w:tcPr>
          <w:p w:rsidR="005121EF" w:rsidRDefault="00842E96">
            <w:pPr>
              <w:pStyle w:val="203178744-6cc7-4ebf-91ab-dad890858303"/>
            </w:pPr>
            <w:r>
              <w:t>服务对象满意度指标</w:t>
            </w:r>
          </w:p>
        </w:tc>
        <w:tc>
          <w:tcPr>
            <w:tcW w:w="2835" w:type="dxa"/>
            <w:vAlign w:val="center"/>
          </w:tcPr>
          <w:p w:rsidR="005121EF" w:rsidRDefault="00842E96">
            <w:pPr>
              <w:pStyle w:val="203178744-6cc7-4ebf-91ab-dad890858303"/>
            </w:pPr>
            <w:r>
              <w:t>交通违法处理群众满意度</w:t>
            </w:r>
          </w:p>
        </w:tc>
        <w:tc>
          <w:tcPr>
            <w:tcW w:w="2835" w:type="dxa"/>
            <w:vAlign w:val="center"/>
          </w:tcPr>
          <w:p w:rsidR="005121EF" w:rsidRDefault="00842E96">
            <w:pPr>
              <w:pStyle w:val="203178744-6cc7-4ebf-91ab-dad890858303"/>
            </w:pPr>
            <w:r>
              <w:t>交通违法处理群众满意度</w:t>
            </w:r>
          </w:p>
        </w:tc>
        <w:tc>
          <w:tcPr>
            <w:tcW w:w="2551" w:type="dxa"/>
            <w:vAlign w:val="center"/>
          </w:tcPr>
          <w:p w:rsidR="005121EF" w:rsidRDefault="00842E96">
            <w:pPr>
              <w:pStyle w:val="203178744-6cc7-4ebf-91ab-dad890858303"/>
            </w:pPr>
            <w:r>
              <w:t>≥98%</w:t>
            </w:r>
          </w:p>
        </w:tc>
        <w:tc>
          <w:tcPr>
            <w:tcW w:w="2268" w:type="dxa"/>
            <w:vAlign w:val="center"/>
          </w:tcPr>
          <w:p w:rsidR="005121EF" w:rsidRDefault="00842E96">
            <w:pPr>
              <w:pStyle w:val="203178744-6cc7-4ebf-91ab-dad890858303"/>
            </w:pPr>
            <w:r>
              <w:t>群众调查问卷</w:t>
            </w:r>
          </w:p>
        </w:tc>
      </w:tr>
    </w:tbl>
    <w:p w:rsidR="005121EF" w:rsidRDefault="005121EF">
      <w:pPr>
        <w:pStyle w:val="Normal8f2ebdf0-212c-4b92-97a8-81aa8c692f3b"/>
      </w:pPr>
    </w:p>
    <w:p w:rsidR="005121EF" w:rsidRDefault="00842E96">
      <w:pPr>
        <w:pStyle w:val="Normal8f2ebdf0-212c-4b92-97a8-81aa8c692f3b"/>
        <w:ind w:firstLine="560"/>
      </w:pPr>
      <w:r>
        <w:rPr>
          <w:rFonts w:ascii="方正仿宋_GBK" w:eastAsia="方正仿宋_GBK" w:hAnsi="方正仿宋_GBK" w:cs="方正仿宋_GBK"/>
          <w:b/>
          <w:color w:val="000000"/>
          <w:sz w:val="28"/>
        </w:rPr>
        <w:t>5、基建工程款绩效目标表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5121EF">
        <w:trPr>
          <w:trHeight w:val="397"/>
          <w:jc w:val="center"/>
        </w:trPr>
        <w:tc>
          <w:tcPr>
            <w:tcW w:w="1417" w:type="dxa"/>
            <w:tcBorders>
              <w:bottom w:val="single" w:sz="6" w:space="0" w:color="FFFFFF"/>
            </w:tcBorders>
            <w:vAlign w:val="center"/>
          </w:tcPr>
          <w:p w:rsidR="005121EF" w:rsidRDefault="00842E96">
            <w:pPr>
              <w:pStyle w:val="1bca05412-1259-42a0-ac81-3a6fd47ff038"/>
            </w:pPr>
            <w:r>
              <w:t>绩效目标</w:t>
            </w:r>
          </w:p>
        </w:tc>
        <w:tc>
          <w:tcPr>
            <w:tcW w:w="12756" w:type="dxa"/>
            <w:tcBorders>
              <w:bottom w:val="single" w:sz="6" w:space="0" w:color="FFFFFF"/>
            </w:tcBorders>
            <w:vAlign w:val="center"/>
          </w:tcPr>
          <w:p w:rsidR="005121EF" w:rsidRDefault="00842E96">
            <w:pPr>
              <w:pStyle w:val="203178744-6cc7-4ebf-91ab-dad890858303"/>
            </w:pPr>
            <w:r>
              <w:t>1.建设第五交通警察大队便民服务中心和道路交通事故保险理赔服务中心，为工作人员提供良好的办公环境，更好的服务辖区，减少道路交通事故。</w:t>
            </w:r>
          </w:p>
        </w:tc>
      </w:tr>
    </w:tbl>
    <w:p w:rsidR="005121EF" w:rsidRDefault="00842E96">
      <w:pPr>
        <w:pStyle w:val="Normal8f2ebdf0-212c-4b92-97a8-81aa8c692f3b"/>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5121EF">
        <w:trPr>
          <w:trHeight w:val="397"/>
          <w:tblHeader/>
          <w:jc w:val="center"/>
        </w:trPr>
        <w:tc>
          <w:tcPr>
            <w:tcW w:w="1417" w:type="dxa"/>
            <w:vAlign w:val="center"/>
          </w:tcPr>
          <w:p w:rsidR="005121EF" w:rsidRDefault="00842E96">
            <w:pPr>
              <w:pStyle w:val="1bca05412-1259-42a0-ac81-3a6fd47ff038"/>
            </w:pPr>
            <w:r>
              <w:t>一级指标</w:t>
            </w:r>
          </w:p>
        </w:tc>
        <w:tc>
          <w:tcPr>
            <w:tcW w:w="2268" w:type="dxa"/>
            <w:vAlign w:val="center"/>
          </w:tcPr>
          <w:p w:rsidR="005121EF" w:rsidRDefault="00842E96">
            <w:pPr>
              <w:pStyle w:val="1bca05412-1259-42a0-ac81-3a6fd47ff038"/>
            </w:pPr>
            <w:r>
              <w:t>二级指标</w:t>
            </w:r>
          </w:p>
        </w:tc>
        <w:tc>
          <w:tcPr>
            <w:tcW w:w="2835" w:type="dxa"/>
            <w:vAlign w:val="center"/>
          </w:tcPr>
          <w:p w:rsidR="005121EF" w:rsidRDefault="00842E96">
            <w:pPr>
              <w:pStyle w:val="1bca05412-1259-42a0-ac81-3a6fd47ff038"/>
            </w:pPr>
            <w:r>
              <w:t>三级指标</w:t>
            </w:r>
          </w:p>
        </w:tc>
        <w:tc>
          <w:tcPr>
            <w:tcW w:w="2835" w:type="dxa"/>
            <w:vAlign w:val="center"/>
          </w:tcPr>
          <w:p w:rsidR="005121EF" w:rsidRDefault="00842E96">
            <w:pPr>
              <w:pStyle w:val="1bca05412-1259-42a0-ac81-3a6fd47ff038"/>
            </w:pPr>
            <w:r>
              <w:t>绩效指标描述</w:t>
            </w:r>
          </w:p>
        </w:tc>
        <w:tc>
          <w:tcPr>
            <w:tcW w:w="2551" w:type="dxa"/>
            <w:vAlign w:val="center"/>
          </w:tcPr>
          <w:p w:rsidR="005121EF" w:rsidRDefault="00842E96">
            <w:pPr>
              <w:pStyle w:val="1bca05412-1259-42a0-ac81-3a6fd47ff038"/>
            </w:pPr>
            <w:r>
              <w:t>指标值</w:t>
            </w:r>
          </w:p>
        </w:tc>
        <w:tc>
          <w:tcPr>
            <w:tcW w:w="2268" w:type="dxa"/>
            <w:vAlign w:val="center"/>
          </w:tcPr>
          <w:p w:rsidR="005121EF" w:rsidRDefault="00842E96">
            <w:pPr>
              <w:pStyle w:val="1bca05412-1259-42a0-ac81-3a6fd47ff038"/>
            </w:pPr>
            <w:r>
              <w:t>指标值确定依据</w:t>
            </w:r>
          </w:p>
        </w:tc>
      </w:tr>
      <w:tr w:rsidR="005121EF">
        <w:trPr>
          <w:trHeight w:val="397"/>
          <w:jc w:val="center"/>
        </w:trPr>
        <w:tc>
          <w:tcPr>
            <w:tcW w:w="1417" w:type="dxa"/>
            <w:vMerge w:val="restart"/>
            <w:vAlign w:val="center"/>
          </w:tcPr>
          <w:p w:rsidR="005121EF" w:rsidRDefault="00842E96">
            <w:pPr>
              <w:pStyle w:val="397b0e70b-d135-4242-af3d-6c2b689ca2bf"/>
            </w:pPr>
            <w:r>
              <w:t>产出指标</w:t>
            </w:r>
          </w:p>
        </w:tc>
        <w:tc>
          <w:tcPr>
            <w:tcW w:w="2268" w:type="dxa"/>
            <w:vAlign w:val="center"/>
          </w:tcPr>
          <w:p w:rsidR="005121EF" w:rsidRDefault="00842E96">
            <w:pPr>
              <w:pStyle w:val="203178744-6cc7-4ebf-91ab-dad890858303"/>
            </w:pPr>
            <w:r>
              <w:t>数量指标</w:t>
            </w:r>
          </w:p>
        </w:tc>
        <w:tc>
          <w:tcPr>
            <w:tcW w:w="2835" w:type="dxa"/>
            <w:vAlign w:val="center"/>
          </w:tcPr>
          <w:p w:rsidR="005121EF" w:rsidRDefault="00842E96">
            <w:pPr>
              <w:pStyle w:val="203178744-6cc7-4ebf-91ab-dad890858303"/>
            </w:pPr>
            <w:r>
              <w:t>资金支持办公场所数量</w:t>
            </w:r>
          </w:p>
        </w:tc>
        <w:tc>
          <w:tcPr>
            <w:tcW w:w="2835" w:type="dxa"/>
            <w:vAlign w:val="center"/>
          </w:tcPr>
          <w:p w:rsidR="005121EF" w:rsidRDefault="00842E96">
            <w:pPr>
              <w:pStyle w:val="203178744-6cc7-4ebf-91ab-dad890858303"/>
            </w:pPr>
            <w:r>
              <w:t>资金支持办公场所的数量</w:t>
            </w:r>
          </w:p>
        </w:tc>
        <w:tc>
          <w:tcPr>
            <w:tcW w:w="2551" w:type="dxa"/>
            <w:vAlign w:val="center"/>
          </w:tcPr>
          <w:p w:rsidR="005121EF" w:rsidRDefault="00842E96">
            <w:pPr>
              <w:pStyle w:val="203178744-6cc7-4ebf-91ab-dad890858303"/>
            </w:pPr>
            <w:r>
              <w:t>≥1个</w:t>
            </w:r>
          </w:p>
        </w:tc>
        <w:tc>
          <w:tcPr>
            <w:tcW w:w="2268" w:type="dxa"/>
            <w:vAlign w:val="center"/>
          </w:tcPr>
          <w:p w:rsidR="005121EF" w:rsidRDefault="00842E96">
            <w:pPr>
              <w:pStyle w:val="203178744-6cc7-4ebf-91ab-dad890858303"/>
            </w:pPr>
            <w:r>
              <w:t>《公安机关业务技术用房建设标准》</w:t>
            </w:r>
          </w:p>
        </w:tc>
      </w:tr>
      <w:tr w:rsidR="005121EF">
        <w:trPr>
          <w:trHeight w:val="397"/>
          <w:jc w:val="center"/>
        </w:trPr>
        <w:tc>
          <w:tcPr>
            <w:tcW w:w="1417" w:type="dxa"/>
            <w:vMerge/>
            <w:vAlign w:val="center"/>
          </w:tcPr>
          <w:p w:rsidR="005121EF" w:rsidRDefault="005121EF">
            <w:pPr>
              <w:pStyle w:val="Normal8f2ebdf0-212c-4b92-97a8-81aa8c692f3b"/>
            </w:pPr>
          </w:p>
        </w:tc>
        <w:tc>
          <w:tcPr>
            <w:tcW w:w="2268" w:type="dxa"/>
            <w:vAlign w:val="center"/>
          </w:tcPr>
          <w:p w:rsidR="005121EF" w:rsidRDefault="00842E96">
            <w:pPr>
              <w:pStyle w:val="203178744-6cc7-4ebf-91ab-dad890858303"/>
            </w:pPr>
            <w:r>
              <w:t>质量指标</w:t>
            </w:r>
          </w:p>
        </w:tc>
        <w:tc>
          <w:tcPr>
            <w:tcW w:w="2835" w:type="dxa"/>
            <w:vAlign w:val="center"/>
          </w:tcPr>
          <w:p w:rsidR="005121EF" w:rsidRDefault="00842E96">
            <w:pPr>
              <w:pStyle w:val="203178744-6cc7-4ebf-91ab-dad890858303"/>
            </w:pPr>
            <w:r>
              <w:t>工程验收合格率</w:t>
            </w:r>
          </w:p>
        </w:tc>
        <w:tc>
          <w:tcPr>
            <w:tcW w:w="2835" w:type="dxa"/>
            <w:vAlign w:val="center"/>
          </w:tcPr>
          <w:p w:rsidR="005121EF" w:rsidRDefault="00842E96">
            <w:pPr>
              <w:pStyle w:val="203178744-6cc7-4ebf-91ab-dad890858303"/>
            </w:pPr>
            <w:r>
              <w:t>工程验收合格率</w:t>
            </w:r>
          </w:p>
        </w:tc>
        <w:tc>
          <w:tcPr>
            <w:tcW w:w="2551" w:type="dxa"/>
            <w:vAlign w:val="center"/>
          </w:tcPr>
          <w:p w:rsidR="005121EF" w:rsidRDefault="00842E96">
            <w:pPr>
              <w:pStyle w:val="203178744-6cc7-4ebf-91ab-dad890858303"/>
            </w:pPr>
            <w:r>
              <w:t>100%</w:t>
            </w:r>
          </w:p>
        </w:tc>
        <w:tc>
          <w:tcPr>
            <w:tcW w:w="2268" w:type="dxa"/>
            <w:vAlign w:val="center"/>
          </w:tcPr>
          <w:p w:rsidR="005121EF" w:rsidRDefault="00842E96">
            <w:pPr>
              <w:pStyle w:val="203178744-6cc7-4ebf-91ab-dad890858303"/>
            </w:pPr>
            <w:r>
              <w:t>工程验收行业标准</w:t>
            </w:r>
          </w:p>
        </w:tc>
      </w:tr>
      <w:tr w:rsidR="005121EF">
        <w:trPr>
          <w:trHeight w:val="397"/>
          <w:jc w:val="center"/>
        </w:trPr>
        <w:tc>
          <w:tcPr>
            <w:tcW w:w="1417" w:type="dxa"/>
            <w:vMerge/>
            <w:vAlign w:val="center"/>
          </w:tcPr>
          <w:p w:rsidR="005121EF" w:rsidRDefault="005121EF">
            <w:pPr>
              <w:pStyle w:val="Normal8f2ebdf0-212c-4b92-97a8-81aa8c692f3b"/>
            </w:pPr>
          </w:p>
        </w:tc>
        <w:tc>
          <w:tcPr>
            <w:tcW w:w="2268" w:type="dxa"/>
            <w:vAlign w:val="center"/>
          </w:tcPr>
          <w:p w:rsidR="005121EF" w:rsidRDefault="00842E96">
            <w:pPr>
              <w:pStyle w:val="203178744-6cc7-4ebf-91ab-dad890858303"/>
            </w:pPr>
            <w:r>
              <w:t>时效指标</w:t>
            </w:r>
          </w:p>
        </w:tc>
        <w:tc>
          <w:tcPr>
            <w:tcW w:w="2835" w:type="dxa"/>
            <w:vAlign w:val="center"/>
          </w:tcPr>
          <w:p w:rsidR="005121EF" w:rsidRDefault="00842E96">
            <w:pPr>
              <w:pStyle w:val="203178744-6cc7-4ebf-91ab-dad890858303"/>
            </w:pPr>
            <w:r>
              <w:t>资金支付及时性</w:t>
            </w:r>
          </w:p>
        </w:tc>
        <w:tc>
          <w:tcPr>
            <w:tcW w:w="2835" w:type="dxa"/>
            <w:vAlign w:val="center"/>
          </w:tcPr>
          <w:p w:rsidR="005121EF" w:rsidRDefault="00842E96">
            <w:pPr>
              <w:pStyle w:val="203178744-6cc7-4ebf-91ab-dad890858303"/>
            </w:pPr>
            <w:r>
              <w:t>资金支付的及时程度</w:t>
            </w:r>
          </w:p>
        </w:tc>
        <w:tc>
          <w:tcPr>
            <w:tcW w:w="2551" w:type="dxa"/>
            <w:vAlign w:val="center"/>
          </w:tcPr>
          <w:p w:rsidR="005121EF" w:rsidRDefault="00842E96">
            <w:pPr>
              <w:pStyle w:val="203178744-6cc7-4ebf-91ab-dad890858303"/>
            </w:pPr>
            <w:r>
              <w:t>一年内按施工进度支付</w:t>
            </w:r>
          </w:p>
        </w:tc>
        <w:tc>
          <w:tcPr>
            <w:tcW w:w="2268" w:type="dxa"/>
            <w:vAlign w:val="center"/>
          </w:tcPr>
          <w:p w:rsidR="005121EF" w:rsidRDefault="00842E96">
            <w:pPr>
              <w:pStyle w:val="203178744-6cc7-4ebf-91ab-dad890858303"/>
            </w:pPr>
            <w:r>
              <w:t>资金支出计划</w:t>
            </w:r>
          </w:p>
        </w:tc>
      </w:tr>
      <w:tr w:rsidR="005121EF">
        <w:trPr>
          <w:trHeight w:val="397"/>
          <w:jc w:val="center"/>
        </w:trPr>
        <w:tc>
          <w:tcPr>
            <w:tcW w:w="1417" w:type="dxa"/>
            <w:vMerge/>
            <w:vAlign w:val="center"/>
          </w:tcPr>
          <w:p w:rsidR="005121EF" w:rsidRDefault="005121EF">
            <w:pPr>
              <w:pStyle w:val="Normal8f2ebdf0-212c-4b92-97a8-81aa8c692f3b"/>
            </w:pPr>
          </w:p>
        </w:tc>
        <w:tc>
          <w:tcPr>
            <w:tcW w:w="2268" w:type="dxa"/>
            <w:vAlign w:val="center"/>
          </w:tcPr>
          <w:p w:rsidR="005121EF" w:rsidRDefault="00842E96">
            <w:pPr>
              <w:pStyle w:val="203178744-6cc7-4ebf-91ab-dad890858303"/>
            </w:pPr>
            <w:r>
              <w:t>成本指标</w:t>
            </w:r>
          </w:p>
        </w:tc>
        <w:tc>
          <w:tcPr>
            <w:tcW w:w="2835" w:type="dxa"/>
            <w:vAlign w:val="center"/>
          </w:tcPr>
          <w:p w:rsidR="005121EF" w:rsidRDefault="00842E96">
            <w:pPr>
              <w:pStyle w:val="203178744-6cc7-4ebf-91ab-dad890858303"/>
            </w:pPr>
            <w:r>
              <w:t>项目总成本</w:t>
            </w:r>
          </w:p>
        </w:tc>
        <w:tc>
          <w:tcPr>
            <w:tcW w:w="2835" w:type="dxa"/>
            <w:vAlign w:val="center"/>
          </w:tcPr>
          <w:p w:rsidR="005121EF" w:rsidRDefault="00842E96">
            <w:pPr>
              <w:pStyle w:val="203178744-6cc7-4ebf-91ab-dad890858303"/>
            </w:pPr>
            <w:r>
              <w:t>项目总预算控制额</w:t>
            </w:r>
          </w:p>
        </w:tc>
        <w:tc>
          <w:tcPr>
            <w:tcW w:w="2551" w:type="dxa"/>
            <w:vAlign w:val="center"/>
          </w:tcPr>
          <w:p w:rsidR="005121EF" w:rsidRDefault="00842E96">
            <w:pPr>
              <w:pStyle w:val="203178744-6cc7-4ebf-91ab-dad890858303"/>
            </w:pPr>
            <w:r>
              <w:t>≤500万元</w:t>
            </w:r>
          </w:p>
        </w:tc>
        <w:tc>
          <w:tcPr>
            <w:tcW w:w="2268" w:type="dxa"/>
            <w:vAlign w:val="center"/>
          </w:tcPr>
          <w:p w:rsidR="005121EF" w:rsidRDefault="00842E96">
            <w:pPr>
              <w:pStyle w:val="203178744-6cc7-4ebf-91ab-dad890858303"/>
            </w:pPr>
            <w:r>
              <w:t>实际测算需求</w:t>
            </w:r>
          </w:p>
        </w:tc>
      </w:tr>
      <w:tr w:rsidR="005121EF">
        <w:trPr>
          <w:trHeight w:val="397"/>
          <w:jc w:val="center"/>
        </w:trPr>
        <w:tc>
          <w:tcPr>
            <w:tcW w:w="1417" w:type="dxa"/>
            <w:vAlign w:val="center"/>
          </w:tcPr>
          <w:p w:rsidR="005121EF" w:rsidRDefault="00842E96">
            <w:pPr>
              <w:pStyle w:val="397b0e70b-d135-4242-af3d-6c2b689ca2bf"/>
            </w:pPr>
            <w:r>
              <w:t>效益指标</w:t>
            </w:r>
          </w:p>
        </w:tc>
        <w:tc>
          <w:tcPr>
            <w:tcW w:w="2268" w:type="dxa"/>
            <w:vAlign w:val="center"/>
          </w:tcPr>
          <w:p w:rsidR="005121EF" w:rsidRDefault="00842E96">
            <w:pPr>
              <w:pStyle w:val="203178744-6cc7-4ebf-91ab-dad890858303"/>
            </w:pPr>
            <w:r>
              <w:t>社会效益指标</w:t>
            </w:r>
          </w:p>
        </w:tc>
        <w:tc>
          <w:tcPr>
            <w:tcW w:w="2835" w:type="dxa"/>
            <w:vAlign w:val="center"/>
          </w:tcPr>
          <w:p w:rsidR="005121EF" w:rsidRDefault="00842E96">
            <w:pPr>
              <w:pStyle w:val="203178744-6cc7-4ebf-91ab-dad890858303"/>
            </w:pPr>
            <w:r>
              <w:t>业务保障能力持续提升</w:t>
            </w:r>
          </w:p>
        </w:tc>
        <w:tc>
          <w:tcPr>
            <w:tcW w:w="2835" w:type="dxa"/>
            <w:vAlign w:val="center"/>
          </w:tcPr>
          <w:p w:rsidR="005121EF" w:rsidRDefault="00842E96">
            <w:pPr>
              <w:pStyle w:val="203178744-6cc7-4ebf-91ab-dad890858303"/>
            </w:pPr>
            <w:r>
              <w:t>为工作人员提供良好的办公环境，保障业务开展</w:t>
            </w:r>
          </w:p>
        </w:tc>
        <w:tc>
          <w:tcPr>
            <w:tcW w:w="2551" w:type="dxa"/>
            <w:vAlign w:val="center"/>
          </w:tcPr>
          <w:p w:rsidR="005121EF" w:rsidRDefault="00842E96">
            <w:pPr>
              <w:pStyle w:val="203178744-6cc7-4ebf-91ab-dad890858303"/>
            </w:pPr>
            <w:r>
              <w:t>保障能力比上年有所加强</w:t>
            </w:r>
          </w:p>
        </w:tc>
        <w:tc>
          <w:tcPr>
            <w:tcW w:w="2268" w:type="dxa"/>
            <w:vAlign w:val="center"/>
          </w:tcPr>
          <w:p w:rsidR="005121EF" w:rsidRDefault="00842E96">
            <w:pPr>
              <w:pStyle w:val="203178744-6cc7-4ebf-91ab-dad890858303"/>
            </w:pPr>
            <w:r>
              <w:t>根据年度工作要求确定</w:t>
            </w:r>
          </w:p>
        </w:tc>
      </w:tr>
      <w:tr w:rsidR="005121EF">
        <w:trPr>
          <w:trHeight w:val="397"/>
          <w:jc w:val="center"/>
        </w:trPr>
        <w:tc>
          <w:tcPr>
            <w:tcW w:w="1417" w:type="dxa"/>
            <w:vAlign w:val="center"/>
          </w:tcPr>
          <w:p w:rsidR="005121EF" w:rsidRDefault="00842E96">
            <w:pPr>
              <w:pStyle w:val="397b0e70b-d135-4242-af3d-6c2b689ca2bf"/>
            </w:pPr>
            <w:r>
              <w:t>满意度指标</w:t>
            </w:r>
          </w:p>
        </w:tc>
        <w:tc>
          <w:tcPr>
            <w:tcW w:w="2268" w:type="dxa"/>
            <w:vAlign w:val="center"/>
          </w:tcPr>
          <w:p w:rsidR="005121EF" w:rsidRDefault="00842E96">
            <w:pPr>
              <w:pStyle w:val="203178744-6cc7-4ebf-91ab-dad890858303"/>
            </w:pPr>
            <w:r>
              <w:t>服务对象满意度指标</w:t>
            </w:r>
          </w:p>
        </w:tc>
        <w:tc>
          <w:tcPr>
            <w:tcW w:w="2835" w:type="dxa"/>
            <w:vAlign w:val="center"/>
          </w:tcPr>
          <w:p w:rsidR="005121EF" w:rsidRDefault="00842E96">
            <w:pPr>
              <w:pStyle w:val="203178744-6cc7-4ebf-91ab-dad890858303"/>
            </w:pPr>
            <w:r>
              <w:t>群众满意度</w:t>
            </w:r>
          </w:p>
        </w:tc>
        <w:tc>
          <w:tcPr>
            <w:tcW w:w="2835" w:type="dxa"/>
            <w:vAlign w:val="center"/>
          </w:tcPr>
          <w:p w:rsidR="005121EF" w:rsidRDefault="00842E96">
            <w:pPr>
              <w:pStyle w:val="203178744-6cc7-4ebf-91ab-dad890858303"/>
            </w:pPr>
            <w:r>
              <w:t>群众满意度</w:t>
            </w:r>
          </w:p>
        </w:tc>
        <w:tc>
          <w:tcPr>
            <w:tcW w:w="2551" w:type="dxa"/>
            <w:vAlign w:val="center"/>
          </w:tcPr>
          <w:p w:rsidR="005121EF" w:rsidRDefault="00842E96">
            <w:pPr>
              <w:pStyle w:val="203178744-6cc7-4ebf-91ab-dad890858303"/>
            </w:pPr>
            <w:r>
              <w:t>≥96%</w:t>
            </w:r>
          </w:p>
        </w:tc>
        <w:tc>
          <w:tcPr>
            <w:tcW w:w="2268" w:type="dxa"/>
            <w:vAlign w:val="center"/>
          </w:tcPr>
          <w:p w:rsidR="005121EF" w:rsidRDefault="00842E96">
            <w:pPr>
              <w:pStyle w:val="203178744-6cc7-4ebf-91ab-dad890858303"/>
            </w:pPr>
            <w:r>
              <w:t>群众调查问卷</w:t>
            </w:r>
          </w:p>
        </w:tc>
      </w:tr>
    </w:tbl>
    <w:p w:rsidR="005121EF" w:rsidRDefault="005121EF">
      <w:pPr>
        <w:pStyle w:val="Normal8f2ebdf0-212c-4b92-97a8-81aa8c692f3b"/>
      </w:pPr>
    </w:p>
    <w:p w:rsidR="005121EF" w:rsidRDefault="00842E96">
      <w:pPr>
        <w:pStyle w:val="Normal8f2ebdf0-212c-4b92-97a8-81aa8c692f3b"/>
        <w:ind w:firstLine="560"/>
      </w:pPr>
      <w:r>
        <w:rPr>
          <w:rFonts w:ascii="方正仿宋_GBK" w:eastAsia="方正仿宋_GBK" w:hAnsi="方正仿宋_GBK" w:cs="方正仿宋_GBK"/>
          <w:b/>
          <w:color w:val="000000"/>
          <w:sz w:val="28"/>
        </w:rPr>
        <w:t>6、交通协管业务经费绩效目标表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5121EF">
        <w:trPr>
          <w:trHeight w:val="397"/>
          <w:jc w:val="center"/>
        </w:trPr>
        <w:tc>
          <w:tcPr>
            <w:tcW w:w="1417" w:type="dxa"/>
            <w:tcBorders>
              <w:bottom w:val="single" w:sz="6" w:space="0" w:color="FFFFFF"/>
            </w:tcBorders>
            <w:vAlign w:val="center"/>
          </w:tcPr>
          <w:p w:rsidR="005121EF" w:rsidRDefault="00842E96">
            <w:pPr>
              <w:pStyle w:val="1bca05412-1259-42a0-ac81-3a6fd47ff038"/>
            </w:pPr>
            <w:r>
              <w:t>绩效目标</w:t>
            </w:r>
          </w:p>
        </w:tc>
        <w:tc>
          <w:tcPr>
            <w:tcW w:w="12756" w:type="dxa"/>
            <w:tcBorders>
              <w:bottom w:val="single" w:sz="6" w:space="0" w:color="FFFFFF"/>
            </w:tcBorders>
            <w:vAlign w:val="center"/>
          </w:tcPr>
          <w:p w:rsidR="005121EF" w:rsidRDefault="00842E96">
            <w:pPr>
              <w:pStyle w:val="203178744-6cc7-4ebf-91ab-dad890858303"/>
            </w:pPr>
            <w:r>
              <w:t>1.通过购买第三方交通协管服务，聘请车驾管协警310人，缓解警力不足问题，补充车驾管管理力量，保障业务工作顺利开展。</w:t>
            </w:r>
          </w:p>
        </w:tc>
      </w:tr>
    </w:tbl>
    <w:p w:rsidR="005121EF" w:rsidRDefault="00842E96">
      <w:pPr>
        <w:pStyle w:val="Normal8f2ebdf0-212c-4b92-97a8-81aa8c692f3b"/>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5121EF">
        <w:trPr>
          <w:trHeight w:val="397"/>
          <w:tblHeader/>
          <w:jc w:val="center"/>
        </w:trPr>
        <w:tc>
          <w:tcPr>
            <w:tcW w:w="1417" w:type="dxa"/>
            <w:vAlign w:val="center"/>
          </w:tcPr>
          <w:p w:rsidR="005121EF" w:rsidRDefault="00842E96">
            <w:pPr>
              <w:pStyle w:val="1bca05412-1259-42a0-ac81-3a6fd47ff038"/>
            </w:pPr>
            <w:r>
              <w:t>一级指标</w:t>
            </w:r>
          </w:p>
        </w:tc>
        <w:tc>
          <w:tcPr>
            <w:tcW w:w="2268" w:type="dxa"/>
            <w:vAlign w:val="center"/>
          </w:tcPr>
          <w:p w:rsidR="005121EF" w:rsidRDefault="00842E96">
            <w:pPr>
              <w:pStyle w:val="1bca05412-1259-42a0-ac81-3a6fd47ff038"/>
            </w:pPr>
            <w:r>
              <w:t>二级指标</w:t>
            </w:r>
          </w:p>
        </w:tc>
        <w:tc>
          <w:tcPr>
            <w:tcW w:w="2835" w:type="dxa"/>
            <w:vAlign w:val="center"/>
          </w:tcPr>
          <w:p w:rsidR="005121EF" w:rsidRDefault="00842E96">
            <w:pPr>
              <w:pStyle w:val="1bca05412-1259-42a0-ac81-3a6fd47ff038"/>
            </w:pPr>
            <w:r>
              <w:t>三级指标</w:t>
            </w:r>
          </w:p>
        </w:tc>
        <w:tc>
          <w:tcPr>
            <w:tcW w:w="2835" w:type="dxa"/>
            <w:vAlign w:val="center"/>
          </w:tcPr>
          <w:p w:rsidR="005121EF" w:rsidRDefault="00842E96">
            <w:pPr>
              <w:pStyle w:val="1bca05412-1259-42a0-ac81-3a6fd47ff038"/>
            </w:pPr>
            <w:r>
              <w:t>绩效指标描述</w:t>
            </w:r>
          </w:p>
        </w:tc>
        <w:tc>
          <w:tcPr>
            <w:tcW w:w="2551" w:type="dxa"/>
            <w:vAlign w:val="center"/>
          </w:tcPr>
          <w:p w:rsidR="005121EF" w:rsidRDefault="00842E96">
            <w:pPr>
              <w:pStyle w:val="1bca05412-1259-42a0-ac81-3a6fd47ff038"/>
            </w:pPr>
            <w:r>
              <w:t>指标值</w:t>
            </w:r>
          </w:p>
        </w:tc>
        <w:tc>
          <w:tcPr>
            <w:tcW w:w="2268" w:type="dxa"/>
            <w:vAlign w:val="center"/>
          </w:tcPr>
          <w:p w:rsidR="005121EF" w:rsidRDefault="00842E96">
            <w:pPr>
              <w:pStyle w:val="1bca05412-1259-42a0-ac81-3a6fd47ff038"/>
            </w:pPr>
            <w:r>
              <w:t>指标值确定依据</w:t>
            </w:r>
          </w:p>
        </w:tc>
      </w:tr>
      <w:tr w:rsidR="005121EF">
        <w:trPr>
          <w:trHeight w:val="397"/>
          <w:jc w:val="center"/>
        </w:trPr>
        <w:tc>
          <w:tcPr>
            <w:tcW w:w="1417" w:type="dxa"/>
            <w:vMerge w:val="restart"/>
            <w:vAlign w:val="center"/>
          </w:tcPr>
          <w:p w:rsidR="005121EF" w:rsidRDefault="00842E96">
            <w:pPr>
              <w:pStyle w:val="397b0e70b-d135-4242-af3d-6c2b689ca2bf"/>
            </w:pPr>
            <w:r>
              <w:lastRenderedPageBreak/>
              <w:t>产出指标</w:t>
            </w:r>
          </w:p>
        </w:tc>
        <w:tc>
          <w:tcPr>
            <w:tcW w:w="2268" w:type="dxa"/>
            <w:vAlign w:val="center"/>
          </w:tcPr>
          <w:p w:rsidR="005121EF" w:rsidRDefault="00842E96">
            <w:pPr>
              <w:pStyle w:val="203178744-6cc7-4ebf-91ab-dad890858303"/>
            </w:pPr>
            <w:r>
              <w:t>数量指标</w:t>
            </w:r>
          </w:p>
        </w:tc>
        <w:tc>
          <w:tcPr>
            <w:tcW w:w="2835" w:type="dxa"/>
            <w:vAlign w:val="center"/>
          </w:tcPr>
          <w:p w:rsidR="005121EF" w:rsidRDefault="00842E96">
            <w:pPr>
              <w:pStyle w:val="203178744-6cc7-4ebf-91ab-dad890858303"/>
            </w:pPr>
            <w:r>
              <w:t>购买车驾管协管服务人次</w:t>
            </w:r>
          </w:p>
        </w:tc>
        <w:tc>
          <w:tcPr>
            <w:tcW w:w="2835" w:type="dxa"/>
            <w:vAlign w:val="center"/>
          </w:tcPr>
          <w:p w:rsidR="005121EF" w:rsidRDefault="00842E96">
            <w:pPr>
              <w:pStyle w:val="203178744-6cc7-4ebf-91ab-dad890858303"/>
            </w:pPr>
            <w:r>
              <w:t>购买车驾管协管服务人次</w:t>
            </w:r>
          </w:p>
        </w:tc>
        <w:tc>
          <w:tcPr>
            <w:tcW w:w="2551" w:type="dxa"/>
            <w:vAlign w:val="center"/>
          </w:tcPr>
          <w:p w:rsidR="005121EF" w:rsidRDefault="00842E96">
            <w:pPr>
              <w:pStyle w:val="203178744-6cc7-4ebf-91ab-dad890858303"/>
            </w:pPr>
            <w:r>
              <w:t>310人</w:t>
            </w:r>
          </w:p>
        </w:tc>
        <w:tc>
          <w:tcPr>
            <w:tcW w:w="2268" w:type="dxa"/>
            <w:vAlign w:val="center"/>
          </w:tcPr>
          <w:p w:rsidR="005121EF" w:rsidRDefault="00842E96">
            <w:pPr>
              <w:pStyle w:val="203178744-6cc7-4ebf-91ab-dad890858303"/>
            </w:pPr>
            <w:r>
              <w:t>支队年度工作计划</w:t>
            </w:r>
          </w:p>
        </w:tc>
      </w:tr>
      <w:tr w:rsidR="005121EF">
        <w:trPr>
          <w:trHeight w:val="397"/>
          <w:jc w:val="center"/>
        </w:trPr>
        <w:tc>
          <w:tcPr>
            <w:tcW w:w="1417" w:type="dxa"/>
            <w:vMerge/>
            <w:vAlign w:val="center"/>
          </w:tcPr>
          <w:p w:rsidR="005121EF" w:rsidRDefault="005121EF">
            <w:pPr>
              <w:pStyle w:val="Normal8f2ebdf0-212c-4b92-97a8-81aa8c692f3b"/>
            </w:pPr>
          </w:p>
        </w:tc>
        <w:tc>
          <w:tcPr>
            <w:tcW w:w="2268" w:type="dxa"/>
            <w:vAlign w:val="center"/>
          </w:tcPr>
          <w:p w:rsidR="005121EF" w:rsidRDefault="00842E96">
            <w:pPr>
              <w:pStyle w:val="203178744-6cc7-4ebf-91ab-dad890858303"/>
            </w:pPr>
            <w:r>
              <w:t>质量指标</w:t>
            </w:r>
          </w:p>
        </w:tc>
        <w:tc>
          <w:tcPr>
            <w:tcW w:w="2835" w:type="dxa"/>
            <w:vAlign w:val="center"/>
          </w:tcPr>
          <w:p w:rsidR="005121EF" w:rsidRDefault="00842E96">
            <w:pPr>
              <w:pStyle w:val="203178744-6cc7-4ebf-91ab-dad890858303"/>
            </w:pPr>
            <w:r>
              <w:t>考勤出勤率</w:t>
            </w:r>
          </w:p>
        </w:tc>
        <w:tc>
          <w:tcPr>
            <w:tcW w:w="2835" w:type="dxa"/>
            <w:vAlign w:val="center"/>
          </w:tcPr>
          <w:p w:rsidR="005121EF" w:rsidRDefault="00842E96">
            <w:pPr>
              <w:pStyle w:val="203178744-6cc7-4ebf-91ab-dad890858303"/>
            </w:pPr>
            <w:r>
              <w:t>全部车驾管协管服务人员实际出勤时间占应出勤时间的比重</w:t>
            </w:r>
          </w:p>
        </w:tc>
        <w:tc>
          <w:tcPr>
            <w:tcW w:w="2551" w:type="dxa"/>
            <w:vAlign w:val="center"/>
          </w:tcPr>
          <w:p w:rsidR="005121EF" w:rsidRDefault="00842E96">
            <w:pPr>
              <w:pStyle w:val="203178744-6cc7-4ebf-91ab-dad890858303"/>
            </w:pPr>
            <w:r>
              <w:t>≥96%</w:t>
            </w:r>
          </w:p>
        </w:tc>
        <w:tc>
          <w:tcPr>
            <w:tcW w:w="2268" w:type="dxa"/>
            <w:vAlign w:val="center"/>
          </w:tcPr>
          <w:p w:rsidR="005121EF" w:rsidRDefault="00842E96">
            <w:pPr>
              <w:pStyle w:val="203178744-6cc7-4ebf-91ab-dad890858303"/>
            </w:pPr>
            <w:r>
              <w:t>支队考勤系统管理要求</w:t>
            </w:r>
          </w:p>
        </w:tc>
      </w:tr>
      <w:tr w:rsidR="005121EF">
        <w:trPr>
          <w:trHeight w:val="397"/>
          <w:jc w:val="center"/>
        </w:trPr>
        <w:tc>
          <w:tcPr>
            <w:tcW w:w="1417" w:type="dxa"/>
            <w:vMerge/>
            <w:vAlign w:val="center"/>
          </w:tcPr>
          <w:p w:rsidR="005121EF" w:rsidRDefault="005121EF">
            <w:pPr>
              <w:pStyle w:val="Normal8f2ebdf0-212c-4b92-97a8-81aa8c692f3b"/>
            </w:pPr>
          </w:p>
        </w:tc>
        <w:tc>
          <w:tcPr>
            <w:tcW w:w="2268" w:type="dxa"/>
            <w:vAlign w:val="center"/>
          </w:tcPr>
          <w:p w:rsidR="005121EF" w:rsidRDefault="00842E96">
            <w:pPr>
              <w:pStyle w:val="203178744-6cc7-4ebf-91ab-dad890858303"/>
            </w:pPr>
            <w:r>
              <w:t>时效指标</w:t>
            </w:r>
          </w:p>
        </w:tc>
        <w:tc>
          <w:tcPr>
            <w:tcW w:w="2835" w:type="dxa"/>
            <w:vAlign w:val="center"/>
          </w:tcPr>
          <w:p w:rsidR="005121EF" w:rsidRDefault="00842E96">
            <w:pPr>
              <w:pStyle w:val="203178744-6cc7-4ebf-91ab-dad890858303"/>
            </w:pPr>
            <w:r>
              <w:t>协管员服务费用支付及时性</w:t>
            </w:r>
          </w:p>
        </w:tc>
        <w:tc>
          <w:tcPr>
            <w:tcW w:w="2835" w:type="dxa"/>
            <w:vAlign w:val="center"/>
          </w:tcPr>
          <w:p w:rsidR="005121EF" w:rsidRDefault="00842E96">
            <w:pPr>
              <w:pStyle w:val="203178744-6cc7-4ebf-91ab-dad890858303"/>
            </w:pPr>
            <w:r>
              <w:t>按照合同约定及时支付交通协管服务费用</w:t>
            </w:r>
          </w:p>
        </w:tc>
        <w:tc>
          <w:tcPr>
            <w:tcW w:w="2551" w:type="dxa"/>
            <w:vAlign w:val="center"/>
          </w:tcPr>
          <w:p w:rsidR="005121EF" w:rsidRDefault="00842E96">
            <w:pPr>
              <w:pStyle w:val="203178744-6cc7-4ebf-91ab-dad890858303"/>
            </w:pPr>
            <w:r>
              <w:t>按月支付</w:t>
            </w:r>
          </w:p>
        </w:tc>
        <w:tc>
          <w:tcPr>
            <w:tcW w:w="2268" w:type="dxa"/>
            <w:vAlign w:val="center"/>
          </w:tcPr>
          <w:p w:rsidR="005121EF" w:rsidRDefault="00842E96">
            <w:pPr>
              <w:pStyle w:val="203178744-6cc7-4ebf-91ab-dad890858303"/>
            </w:pPr>
            <w:r>
              <w:t>资金支出计划</w:t>
            </w:r>
          </w:p>
        </w:tc>
      </w:tr>
      <w:tr w:rsidR="005121EF">
        <w:trPr>
          <w:trHeight w:val="397"/>
          <w:jc w:val="center"/>
        </w:trPr>
        <w:tc>
          <w:tcPr>
            <w:tcW w:w="1417" w:type="dxa"/>
            <w:vMerge/>
            <w:vAlign w:val="center"/>
          </w:tcPr>
          <w:p w:rsidR="005121EF" w:rsidRDefault="005121EF">
            <w:pPr>
              <w:pStyle w:val="Normal8f2ebdf0-212c-4b92-97a8-81aa8c692f3b"/>
            </w:pPr>
          </w:p>
        </w:tc>
        <w:tc>
          <w:tcPr>
            <w:tcW w:w="2268" w:type="dxa"/>
            <w:vAlign w:val="center"/>
          </w:tcPr>
          <w:p w:rsidR="005121EF" w:rsidRDefault="00842E96">
            <w:pPr>
              <w:pStyle w:val="203178744-6cc7-4ebf-91ab-dad890858303"/>
            </w:pPr>
            <w:r>
              <w:t>成本指标</w:t>
            </w:r>
          </w:p>
        </w:tc>
        <w:tc>
          <w:tcPr>
            <w:tcW w:w="2835" w:type="dxa"/>
            <w:vAlign w:val="center"/>
          </w:tcPr>
          <w:p w:rsidR="005121EF" w:rsidRDefault="00842E96">
            <w:pPr>
              <w:pStyle w:val="203178744-6cc7-4ebf-91ab-dad890858303"/>
            </w:pPr>
            <w:r>
              <w:t>项目总成本</w:t>
            </w:r>
          </w:p>
        </w:tc>
        <w:tc>
          <w:tcPr>
            <w:tcW w:w="2835" w:type="dxa"/>
            <w:vAlign w:val="center"/>
          </w:tcPr>
          <w:p w:rsidR="005121EF" w:rsidRDefault="00842E96">
            <w:pPr>
              <w:pStyle w:val="203178744-6cc7-4ebf-91ab-dad890858303"/>
            </w:pPr>
            <w:r>
              <w:t>项目总预算控制额</w:t>
            </w:r>
          </w:p>
        </w:tc>
        <w:tc>
          <w:tcPr>
            <w:tcW w:w="2551" w:type="dxa"/>
            <w:vAlign w:val="center"/>
          </w:tcPr>
          <w:p w:rsidR="005121EF" w:rsidRDefault="00842E96">
            <w:pPr>
              <w:pStyle w:val="203178744-6cc7-4ebf-91ab-dad890858303"/>
            </w:pPr>
            <w:r>
              <w:t>≤1600万元</w:t>
            </w:r>
          </w:p>
        </w:tc>
        <w:tc>
          <w:tcPr>
            <w:tcW w:w="2268" w:type="dxa"/>
            <w:vAlign w:val="center"/>
          </w:tcPr>
          <w:p w:rsidR="005121EF" w:rsidRDefault="00842E96">
            <w:pPr>
              <w:pStyle w:val="203178744-6cc7-4ebf-91ab-dad890858303"/>
            </w:pPr>
            <w:r>
              <w:t>实际测算需求</w:t>
            </w:r>
          </w:p>
        </w:tc>
      </w:tr>
      <w:tr w:rsidR="005121EF">
        <w:trPr>
          <w:trHeight w:val="397"/>
          <w:jc w:val="center"/>
        </w:trPr>
        <w:tc>
          <w:tcPr>
            <w:tcW w:w="1417" w:type="dxa"/>
            <w:vAlign w:val="center"/>
          </w:tcPr>
          <w:p w:rsidR="005121EF" w:rsidRDefault="00842E96">
            <w:pPr>
              <w:pStyle w:val="397b0e70b-d135-4242-af3d-6c2b689ca2bf"/>
            </w:pPr>
            <w:r>
              <w:t>效益指标</w:t>
            </w:r>
          </w:p>
        </w:tc>
        <w:tc>
          <w:tcPr>
            <w:tcW w:w="2268" w:type="dxa"/>
            <w:vAlign w:val="center"/>
          </w:tcPr>
          <w:p w:rsidR="005121EF" w:rsidRDefault="00842E96">
            <w:pPr>
              <w:pStyle w:val="203178744-6cc7-4ebf-91ab-dad890858303"/>
            </w:pPr>
            <w:r>
              <w:t>社会效益指标</w:t>
            </w:r>
          </w:p>
        </w:tc>
        <w:tc>
          <w:tcPr>
            <w:tcW w:w="2835" w:type="dxa"/>
            <w:vAlign w:val="center"/>
          </w:tcPr>
          <w:p w:rsidR="005121EF" w:rsidRDefault="00842E96">
            <w:pPr>
              <w:pStyle w:val="203178744-6cc7-4ebf-91ab-dad890858303"/>
            </w:pPr>
            <w:r>
              <w:t>补充车驾管警力，保障业务工作顺利开展</w:t>
            </w:r>
          </w:p>
        </w:tc>
        <w:tc>
          <w:tcPr>
            <w:tcW w:w="2835" w:type="dxa"/>
            <w:vAlign w:val="center"/>
          </w:tcPr>
          <w:p w:rsidR="005121EF" w:rsidRDefault="00842E96">
            <w:pPr>
              <w:pStyle w:val="203178744-6cc7-4ebf-91ab-dad890858303"/>
            </w:pPr>
            <w:r>
              <w:t>补充车驾管管理力量，缓解警力不足问题，保障业务工作顺利开展</w:t>
            </w:r>
          </w:p>
        </w:tc>
        <w:tc>
          <w:tcPr>
            <w:tcW w:w="2551" w:type="dxa"/>
            <w:vAlign w:val="center"/>
          </w:tcPr>
          <w:p w:rsidR="005121EF" w:rsidRDefault="00842E96">
            <w:pPr>
              <w:pStyle w:val="203178744-6cc7-4ebf-91ab-dad890858303"/>
            </w:pPr>
            <w:r>
              <w:t>保障能力比上年有所加强</w:t>
            </w:r>
          </w:p>
        </w:tc>
        <w:tc>
          <w:tcPr>
            <w:tcW w:w="2268" w:type="dxa"/>
            <w:vAlign w:val="center"/>
          </w:tcPr>
          <w:p w:rsidR="005121EF" w:rsidRDefault="00842E96">
            <w:pPr>
              <w:pStyle w:val="203178744-6cc7-4ebf-91ab-dad890858303"/>
            </w:pPr>
            <w:r>
              <w:t>支队年度工作要求确定</w:t>
            </w:r>
          </w:p>
        </w:tc>
      </w:tr>
      <w:tr w:rsidR="005121EF">
        <w:trPr>
          <w:trHeight w:val="397"/>
          <w:jc w:val="center"/>
        </w:trPr>
        <w:tc>
          <w:tcPr>
            <w:tcW w:w="1417" w:type="dxa"/>
            <w:vAlign w:val="center"/>
          </w:tcPr>
          <w:p w:rsidR="005121EF" w:rsidRDefault="00842E96">
            <w:pPr>
              <w:pStyle w:val="397b0e70b-d135-4242-af3d-6c2b689ca2bf"/>
            </w:pPr>
            <w:r>
              <w:t>满意度指标</w:t>
            </w:r>
          </w:p>
        </w:tc>
        <w:tc>
          <w:tcPr>
            <w:tcW w:w="2268" w:type="dxa"/>
            <w:vAlign w:val="center"/>
          </w:tcPr>
          <w:p w:rsidR="005121EF" w:rsidRDefault="00842E96">
            <w:pPr>
              <w:pStyle w:val="203178744-6cc7-4ebf-91ab-dad890858303"/>
            </w:pPr>
            <w:r>
              <w:t>服务对象满意度指标</w:t>
            </w:r>
          </w:p>
        </w:tc>
        <w:tc>
          <w:tcPr>
            <w:tcW w:w="2835" w:type="dxa"/>
            <w:vAlign w:val="center"/>
          </w:tcPr>
          <w:p w:rsidR="005121EF" w:rsidRDefault="00842E96">
            <w:pPr>
              <w:pStyle w:val="203178744-6cc7-4ebf-91ab-dad890858303"/>
            </w:pPr>
            <w:r>
              <w:t>群众满意度</w:t>
            </w:r>
          </w:p>
        </w:tc>
        <w:tc>
          <w:tcPr>
            <w:tcW w:w="2835" w:type="dxa"/>
            <w:vAlign w:val="center"/>
          </w:tcPr>
          <w:p w:rsidR="005121EF" w:rsidRDefault="00842E96">
            <w:pPr>
              <w:pStyle w:val="203178744-6cc7-4ebf-91ab-dad890858303"/>
            </w:pPr>
            <w:r>
              <w:t>群众对车驾管工作满意度</w:t>
            </w:r>
          </w:p>
        </w:tc>
        <w:tc>
          <w:tcPr>
            <w:tcW w:w="2551" w:type="dxa"/>
            <w:vAlign w:val="center"/>
          </w:tcPr>
          <w:p w:rsidR="005121EF" w:rsidRDefault="00842E96">
            <w:pPr>
              <w:pStyle w:val="203178744-6cc7-4ebf-91ab-dad890858303"/>
            </w:pPr>
            <w:r>
              <w:t>≥97%</w:t>
            </w:r>
          </w:p>
        </w:tc>
        <w:tc>
          <w:tcPr>
            <w:tcW w:w="2268" w:type="dxa"/>
            <w:vAlign w:val="center"/>
          </w:tcPr>
          <w:p w:rsidR="005121EF" w:rsidRDefault="00842E96">
            <w:pPr>
              <w:pStyle w:val="203178744-6cc7-4ebf-91ab-dad890858303"/>
            </w:pPr>
            <w:r>
              <w:t>群众调查问卷</w:t>
            </w:r>
          </w:p>
        </w:tc>
      </w:tr>
    </w:tbl>
    <w:p w:rsidR="005121EF" w:rsidRDefault="005121EF">
      <w:pPr>
        <w:pStyle w:val="Normal8f2ebdf0-212c-4b92-97a8-81aa8c692f3b"/>
        <w:sectPr w:rsidR="005121EF">
          <w:pgSz w:w="16840" w:h="11900" w:orient="landscape"/>
          <w:pgMar w:top="1361" w:right="1020" w:bottom="1361" w:left="1020" w:header="720" w:footer="720" w:gutter="0"/>
          <w:cols w:space="720"/>
        </w:sectPr>
      </w:pPr>
    </w:p>
    <w:p w:rsidR="005121EF" w:rsidRDefault="00842E96">
      <w:pPr>
        <w:spacing w:before="10" w:after="10"/>
        <w:ind w:firstLine="640"/>
        <w:outlineLvl w:val="5"/>
      </w:pPr>
      <w:r>
        <w:rPr>
          <w:rFonts w:ascii="黑体" w:eastAsia="黑体" w:hAnsi="黑体" w:cs="黑体"/>
          <w:color w:val="000000"/>
          <w:sz w:val="32"/>
        </w:rPr>
        <w:lastRenderedPageBreak/>
        <w:t>六、政府采购预算情况</w:t>
      </w:r>
    </w:p>
    <w:p w:rsidR="005121EF" w:rsidRDefault="00842E96">
      <w:pPr>
        <w:spacing w:line="500" w:lineRule="exact"/>
        <w:ind w:firstLine="560"/>
      </w:pPr>
      <w:r>
        <w:rPr>
          <w:rFonts w:eastAsia="方正仿宋_GBK"/>
          <w:color w:val="000000"/>
          <w:sz w:val="28"/>
        </w:rPr>
        <w:t>2022</w:t>
      </w:r>
      <w:r>
        <w:rPr>
          <w:rFonts w:eastAsia="方正仿宋_GBK"/>
          <w:color w:val="000000"/>
          <w:sz w:val="28"/>
        </w:rPr>
        <w:t>年，唐山市公安交通警察支队安排政府采购预算</w:t>
      </w:r>
      <w:r>
        <w:rPr>
          <w:rFonts w:eastAsia="方正仿宋_GBK"/>
          <w:color w:val="000000"/>
          <w:sz w:val="28"/>
        </w:rPr>
        <w:t>9917.00</w:t>
      </w:r>
      <w:r>
        <w:rPr>
          <w:rFonts w:eastAsia="方正仿宋_GBK"/>
          <w:color w:val="000000"/>
          <w:sz w:val="28"/>
        </w:rPr>
        <w:t>万元。具体内容见下表。</w:t>
      </w:r>
    </w:p>
    <w:p w:rsidR="005121EF" w:rsidRDefault="00842E96">
      <w:pPr>
        <w:jc w:val="center"/>
      </w:pPr>
      <w:r>
        <w:rPr>
          <w:rFonts w:ascii="方正小标宋_GBK" w:eastAsia="方正小标宋_GBK" w:hAnsi="方正小标宋_GBK" w:cs="方正小标宋_GBK"/>
          <w:color w:val="000000"/>
          <w:sz w:val="36"/>
        </w:rPr>
        <w:t>单位政府采购预算</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701"/>
        <w:gridCol w:w="964"/>
        <w:gridCol w:w="1134"/>
        <w:gridCol w:w="1134"/>
        <w:gridCol w:w="709"/>
        <w:gridCol w:w="850"/>
        <w:gridCol w:w="850"/>
        <w:gridCol w:w="964"/>
        <w:gridCol w:w="964"/>
        <w:gridCol w:w="964"/>
        <w:gridCol w:w="964"/>
        <w:gridCol w:w="964"/>
        <w:gridCol w:w="964"/>
        <w:gridCol w:w="964"/>
        <w:gridCol w:w="964"/>
        <w:gridCol w:w="964"/>
      </w:tblGrid>
      <w:tr w:rsidR="003942CD" w:rsidTr="003942CD">
        <w:trPr>
          <w:cantSplit/>
          <w:tblHeader/>
          <w:jc w:val="center"/>
        </w:trPr>
        <w:tc>
          <w:tcPr>
            <w:tcW w:w="7342" w:type="dxa"/>
            <w:gridSpan w:val="7"/>
            <w:tcBorders>
              <w:top w:val="single" w:sz="6" w:space="0" w:color="FFFFFF"/>
              <w:left w:val="single" w:sz="6" w:space="0" w:color="FFFFFF"/>
              <w:right w:val="single" w:sz="6" w:space="0" w:color="FFFFFF"/>
            </w:tcBorders>
            <w:vAlign w:val="center"/>
          </w:tcPr>
          <w:p w:rsidR="005121EF" w:rsidRDefault="00842E96">
            <w:pPr>
              <w:pStyle w:val="20"/>
            </w:pPr>
            <w:r>
              <w:t>451202002唐山市公安交通警察支队</w:t>
            </w:r>
          </w:p>
        </w:tc>
        <w:tc>
          <w:tcPr>
            <w:tcW w:w="8674" w:type="dxa"/>
            <w:gridSpan w:val="9"/>
            <w:tcBorders>
              <w:top w:val="single" w:sz="6" w:space="0" w:color="FFFFFF"/>
              <w:left w:val="single" w:sz="6" w:space="0" w:color="FFFFFF"/>
              <w:right w:val="single" w:sz="6" w:space="0" w:color="FFFFFF"/>
            </w:tcBorders>
            <w:vAlign w:val="center"/>
          </w:tcPr>
          <w:p w:rsidR="005121EF" w:rsidRDefault="00842E96">
            <w:pPr>
              <w:pStyle w:val="23"/>
            </w:pPr>
            <w:r>
              <w:t>单位：万元</w:t>
            </w:r>
          </w:p>
        </w:tc>
      </w:tr>
      <w:tr w:rsidR="003942CD" w:rsidTr="003942CD">
        <w:trPr>
          <w:cantSplit/>
          <w:tblHeader/>
          <w:jc w:val="center"/>
        </w:trPr>
        <w:tc>
          <w:tcPr>
            <w:tcW w:w="2665" w:type="dxa"/>
            <w:gridSpan w:val="2"/>
            <w:vAlign w:val="center"/>
          </w:tcPr>
          <w:p w:rsidR="005121EF" w:rsidRDefault="00842E96">
            <w:pPr>
              <w:pStyle w:val="1"/>
            </w:pPr>
            <w:r>
              <w:t>政府采购项目来源</w:t>
            </w:r>
          </w:p>
        </w:tc>
        <w:tc>
          <w:tcPr>
            <w:tcW w:w="1134" w:type="dxa"/>
            <w:vMerge w:val="restart"/>
            <w:vAlign w:val="center"/>
          </w:tcPr>
          <w:p w:rsidR="005121EF" w:rsidRDefault="00842E96">
            <w:pPr>
              <w:pStyle w:val="1"/>
            </w:pPr>
            <w:r>
              <w:t>采购物品名称</w:t>
            </w:r>
          </w:p>
        </w:tc>
        <w:tc>
          <w:tcPr>
            <w:tcW w:w="1134" w:type="dxa"/>
            <w:vMerge w:val="restart"/>
            <w:vAlign w:val="center"/>
          </w:tcPr>
          <w:p w:rsidR="005121EF" w:rsidRDefault="00842E96">
            <w:pPr>
              <w:pStyle w:val="1"/>
            </w:pPr>
            <w:r>
              <w:t>政府采购目录序号</w:t>
            </w:r>
          </w:p>
        </w:tc>
        <w:tc>
          <w:tcPr>
            <w:tcW w:w="709" w:type="dxa"/>
            <w:vMerge w:val="restart"/>
            <w:vAlign w:val="center"/>
          </w:tcPr>
          <w:p w:rsidR="005121EF" w:rsidRDefault="00842E96">
            <w:pPr>
              <w:pStyle w:val="1"/>
            </w:pPr>
            <w:r>
              <w:t>计量  单位</w:t>
            </w:r>
          </w:p>
        </w:tc>
        <w:tc>
          <w:tcPr>
            <w:tcW w:w="850" w:type="dxa"/>
            <w:vMerge w:val="restart"/>
            <w:vAlign w:val="center"/>
          </w:tcPr>
          <w:p w:rsidR="005121EF" w:rsidRDefault="00842E96">
            <w:pPr>
              <w:pStyle w:val="1"/>
            </w:pPr>
            <w:r>
              <w:t>数量</w:t>
            </w:r>
          </w:p>
        </w:tc>
        <w:tc>
          <w:tcPr>
            <w:tcW w:w="850" w:type="dxa"/>
            <w:vMerge w:val="restart"/>
            <w:vAlign w:val="center"/>
          </w:tcPr>
          <w:p w:rsidR="005121EF" w:rsidRDefault="00842E96">
            <w:pPr>
              <w:pStyle w:val="1"/>
            </w:pPr>
            <w:r>
              <w:t>单价</w:t>
            </w:r>
          </w:p>
        </w:tc>
        <w:tc>
          <w:tcPr>
            <w:tcW w:w="7710" w:type="dxa"/>
            <w:gridSpan w:val="8"/>
            <w:vAlign w:val="center"/>
          </w:tcPr>
          <w:p w:rsidR="005121EF" w:rsidRDefault="00842E96">
            <w:pPr>
              <w:pStyle w:val="1"/>
            </w:pPr>
            <w:r>
              <w:t>政府采购金额（当年部门预算安排资金）</w:t>
            </w:r>
          </w:p>
        </w:tc>
        <w:tc>
          <w:tcPr>
            <w:tcW w:w="964" w:type="dxa"/>
            <w:vMerge w:val="restart"/>
            <w:vAlign w:val="center"/>
          </w:tcPr>
          <w:p w:rsidR="005121EF" w:rsidRDefault="00842E96">
            <w:pPr>
              <w:pStyle w:val="1"/>
            </w:pPr>
            <w:r>
              <w:t>2022年  预留中  小微企  业份额</w:t>
            </w:r>
          </w:p>
        </w:tc>
      </w:tr>
      <w:tr w:rsidR="005121EF">
        <w:trPr>
          <w:cantSplit/>
          <w:tblHeader/>
          <w:jc w:val="center"/>
        </w:trPr>
        <w:tc>
          <w:tcPr>
            <w:tcW w:w="1701" w:type="dxa"/>
            <w:vAlign w:val="center"/>
          </w:tcPr>
          <w:p w:rsidR="005121EF" w:rsidRDefault="00842E96">
            <w:pPr>
              <w:pStyle w:val="1"/>
            </w:pPr>
            <w:r>
              <w:t>项目名称</w:t>
            </w:r>
          </w:p>
        </w:tc>
        <w:tc>
          <w:tcPr>
            <w:tcW w:w="964" w:type="dxa"/>
            <w:vAlign w:val="center"/>
          </w:tcPr>
          <w:p w:rsidR="005121EF" w:rsidRDefault="00842E96">
            <w:pPr>
              <w:pStyle w:val="1"/>
            </w:pPr>
            <w:r>
              <w:t>预算    资金</w:t>
            </w:r>
          </w:p>
        </w:tc>
        <w:tc>
          <w:tcPr>
            <w:tcW w:w="1134" w:type="dxa"/>
            <w:vMerge/>
          </w:tcPr>
          <w:p w:rsidR="005121EF" w:rsidRDefault="005121EF"/>
        </w:tc>
        <w:tc>
          <w:tcPr>
            <w:tcW w:w="1134" w:type="dxa"/>
            <w:vMerge/>
          </w:tcPr>
          <w:p w:rsidR="005121EF" w:rsidRDefault="005121EF"/>
        </w:tc>
        <w:tc>
          <w:tcPr>
            <w:tcW w:w="709" w:type="dxa"/>
            <w:vMerge/>
          </w:tcPr>
          <w:p w:rsidR="005121EF" w:rsidRDefault="005121EF"/>
        </w:tc>
        <w:tc>
          <w:tcPr>
            <w:tcW w:w="850" w:type="dxa"/>
            <w:vMerge/>
          </w:tcPr>
          <w:p w:rsidR="005121EF" w:rsidRDefault="005121EF"/>
        </w:tc>
        <w:tc>
          <w:tcPr>
            <w:tcW w:w="850" w:type="dxa"/>
            <w:vMerge/>
          </w:tcPr>
          <w:p w:rsidR="005121EF" w:rsidRDefault="005121EF"/>
        </w:tc>
        <w:tc>
          <w:tcPr>
            <w:tcW w:w="964" w:type="dxa"/>
            <w:vAlign w:val="center"/>
          </w:tcPr>
          <w:p w:rsidR="005121EF" w:rsidRDefault="00842E96">
            <w:pPr>
              <w:pStyle w:val="1"/>
            </w:pPr>
            <w:r>
              <w:t>合计</w:t>
            </w:r>
          </w:p>
        </w:tc>
        <w:tc>
          <w:tcPr>
            <w:tcW w:w="964" w:type="dxa"/>
            <w:vAlign w:val="center"/>
          </w:tcPr>
          <w:p w:rsidR="005121EF" w:rsidRDefault="00842E96">
            <w:pPr>
              <w:pStyle w:val="1"/>
            </w:pPr>
            <w:r>
              <w:t>一般公共预算拨款</w:t>
            </w:r>
          </w:p>
        </w:tc>
        <w:tc>
          <w:tcPr>
            <w:tcW w:w="964" w:type="dxa"/>
            <w:vAlign w:val="center"/>
          </w:tcPr>
          <w:p w:rsidR="005121EF" w:rsidRDefault="00842E96">
            <w:pPr>
              <w:pStyle w:val="1"/>
            </w:pPr>
            <w:r>
              <w:t>基金预算拨款</w:t>
            </w:r>
          </w:p>
        </w:tc>
        <w:tc>
          <w:tcPr>
            <w:tcW w:w="964" w:type="dxa"/>
            <w:vAlign w:val="center"/>
          </w:tcPr>
          <w:p w:rsidR="005121EF" w:rsidRDefault="00842E96">
            <w:pPr>
              <w:pStyle w:val="1"/>
            </w:pPr>
            <w:r>
              <w:t>国有资本经营预算拨款</w:t>
            </w:r>
          </w:p>
        </w:tc>
        <w:tc>
          <w:tcPr>
            <w:tcW w:w="964" w:type="dxa"/>
            <w:vAlign w:val="center"/>
          </w:tcPr>
          <w:p w:rsidR="005121EF" w:rsidRDefault="00842E96">
            <w:pPr>
              <w:pStyle w:val="1"/>
            </w:pPr>
            <w:r>
              <w:t>财政专户核拨</w:t>
            </w:r>
          </w:p>
        </w:tc>
        <w:tc>
          <w:tcPr>
            <w:tcW w:w="964" w:type="dxa"/>
            <w:vAlign w:val="center"/>
          </w:tcPr>
          <w:p w:rsidR="005121EF" w:rsidRDefault="00842E96">
            <w:pPr>
              <w:pStyle w:val="1"/>
            </w:pPr>
            <w:r>
              <w:t>单位    资金</w:t>
            </w:r>
          </w:p>
        </w:tc>
        <w:tc>
          <w:tcPr>
            <w:tcW w:w="964" w:type="dxa"/>
            <w:vAlign w:val="center"/>
          </w:tcPr>
          <w:p w:rsidR="005121EF" w:rsidRDefault="00842E96">
            <w:pPr>
              <w:pStyle w:val="1"/>
            </w:pPr>
            <w:r>
              <w:t>财政拨    款结转</w:t>
            </w:r>
          </w:p>
        </w:tc>
        <w:tc>
          <w:tcPr>
            <w:tcW w:w="964" w:type="dxa"/>
            <w:vAlign w:val="center"/>
          </w:tcPr>
          <w:p w:rsidR="005121EF" w:rsidRDefault="00842E96">
            <w:pPr>
              <w:pStyle w:val="1"/>
            </w:pPr>
            <w:r>
              <w:t>非财政    拨款结    转结余</w:t>
            </w:r>
          </w:p>
        </w:tc>
        <w:tc>
          <w:tcPr>
            <w:tcW w:w="964" w:type="dxa"/>
            <w:vMerge/>
          </w:tcPr>
          <w:p w:rsidR="005121EF" w:rsidRDefault="005121EF"/>
        </w:tc>
      </w:tr>
      <w:tr w:rsidR="005121EF">
        <w:trPr>
          <w:cantSplit/>
          <w:jc w:val="center"/>
        </w:trPr>
        <w:tc>
          <w:tcPr>
            <w:tcW w:w="1701" w:type="dxa"/>
            <w:vAlign w:val="center"/>
          </w:tcPr>
          <w:p w:rsidR="005121EF" w:rsidRDefault="00842E96">
            <w:pPr>
              <w:pStyle w:val="6"/>
            </w:pPr>
            <w:r>
              <w:t>合  计</w:t>
            </w:r>
          </w:p>
        </w:tc>
        <w:tc>
          <w:tcPr>
            <w:tcW w:w="964" w:type="dxa"/>
            <w:vAlign w:val="center"/>
          </w:tcPr>
          <w:p w:rsidR="005121EF" w:rsidRDefault="005121EF">
            <w:pPr>
              <w:pStyle w:val="7"/>
            </w:pPr>
          </w:p>
        </w:tc>
        <w:tc>
          <w:tcPr>
            <w:tcW w:w="1134" w:type="dxa"/>
            <w:vAlign w:val="center"/>
          </w:tcPr>
          <w:p w:rsidR="005121EF" w:rsidRDefault="005121EF">
            <w:pPr>
              <w:pStyle w:val="5"/>
            </w:pPr>
          </w:p>
        </w:tc>
        <w:tc>
          <w:tcPr>
            <w:tcW w:w="1134" w:type="dxa"/>
            <w:vAlign w:val="center"/>
          </w:tcPr>
          <w:p w:rsidR="005121EF" w:rsidRDefault="005121EF">
            <w:pPr>
              <w:pStyle w:val="5"/>
            </w:pPr>
          </w:p>
        </w:tc>
        <w:tc>
          <w:tcPr>
            <w:tcW w:w="709" w:type="dxa"/>
            <w:vAlign w:val="center"/>
          </w:tcPr>
          <w:p w:rsidR="005121EF" w:rsidRDefault="005121EF">
            <w:pPr>
              <w:pStyle w:val="6"/>
            </w:pPr>
          </w:p>
        </w:tc>
        <w:tc>
          <w:tcPr>
            <w:tcW w:w="850" w:type="dxa"/>
            <w:vAlign w:val="center"/>
          </w:tcPr>
          <w:p w:rsidR="005121EF" w:rsidRDefault="005121EF">
            <w:pPr>
              <w:pStyle w:val="7"/>
            </w:pPr>
          </w:p>
        </w:tc>
        <w:tc>
          <w:tcPr>
            <w:tcW w:w="850" w:type="dxa"/>
            <w:vAlign w:val="center"/>
          </w:tcPr>
          <w:p w:rsidR="005121EF" w:rsidRDefault="005121EF">
            <w:pPr>
              <w:pStyle w:val="7"/>
            </w:pPr>
          </w:p>
        </w:tc>
        <w:tc>
          <w:tcPr>
            <w:tcW w:w="964" w:type="dxa"/>
            <w:vAlign w:val="center"/>
          </w:tcPr>
          <w:p w:rsidR="005121EF" w:rsidRDefault="00842E96">
            <w:pPr>
              <w:pStyle w:val="7"/>
            </w:pPr>
            <w:r>
              <w:t>9917.00</w:t>
            </w:r>
          </w:p>
        </w:tc>
        <w:tc>
          <w:tcPr>
            <w:tcW w:w="964" w:type="dxa"/>
            <w:vAlign w:val="center"/>
          </w:tcPr>
          <w:p w:rsidR="005121EF" w:rsidRDefault="00842E96">
            <w:pPr>
              <w:pStyle w:val="7"/>
            </w:pPr>
            <w:r>
              <w:t>9917.00</w:t>
            </w:r>
          </w:p>
        </w:tc>
        <w:tc>
          <w:tcPr>
            <w:tcW w:w="964" w:type="dxa"/>
            <w:vAlign w:val="center"/>
          </w:tcPr>
          <w:p w:rsidR="005121EF" w:rsidRDefault="005121EF">
            <w:pPr>
              <w:pStyle w:val="7"/>
            </w:pPr>
          </w:p>
        </w:tc>
        <w:tc>
          <w:tcPr>
            <w:tcW w:w="964" w:type="dxa"/>
            <w:vAlign w:val="center"/>
          </w:tcPr>
          <w:p w:rsidR="005121EF" w:rsidRDefault="005121EF">
            <w:pPr>
              <w:pStyle w:val="7"/>
            </w:pPr>
          </w:p>
        </w:tc>
        <w:tc>
          <w:tcPr>
            <w:tcW w:w="964" w:type="dxa"/>
            <w:vAlign w:val="center"/>
          </w:tcPr>
          <w:p w:rsidR="005121EF" w:rsidRDefault="005121EF">
            <w:pPr>
              <w:pStyle w:val="7"/>
            </w:pPr>
          </w:p>
        </w:tc>
        <w:tc>
          <w:tcPr>
            <w:tcW w:w="964" w:type="dxa"/>
            <w:vAlign w:val="center"/>
          </w:tcPr>
          <w:p w:rsidR="005121EF" w:rsidRDefault="005121EF">
            <w:pPr>
              <w:pStyle w:val="7"/>
            </w:pPr>
          </w:p>
        </w:tc>
        <w:tc>
          <w:tcPr>
            <w:tcW w:w="964" w:type="dxa"/>
            <w:vAlign w:val="center"/>
          </w:tcPr>
          <w:p w:rsidR="005121EF" w:rsidRDefault="005121EF">
            <w:pPr>
              <w:pStyle w:val="7"/>
            </w:pPr>
          </w:p>
        </w:tc>
        <w:tc>
          <w:tcPr>
            <w:tcW w:w="964" w:type="dxa"/>
            <w:vAlign w:val="center"/>
          </w:tcPr>
          <w:p w:rsidR="005121EF" w:rsidRDefault="005121EF">
            <w:pPr>
              <w:pStyle w:val="7"/>
            </w:pPr>
          </w:p>
        </w:tc>
        <w:tc>
          <w:tcPr>
            <w:tcW w:w="964" w:type="dxa"/>
            <w:vAlign w:val="center"/>
          </w:tcPr>
          <w:p w:rsidR="005121EF" w:rsidRDefault="00842E96">
            <w:pPr>
              <w:pStyle w:val="7"/>
            </w:pPr>
            <w:r>
              <w:t>3262.10</w:t>
            </w:r>
          </w:p>
        </w:tc>
      </w:tr>
      <w:tr w:rsidR="005121EF">
        <w:trPr>
          <w:cantSplit/>
          <w:jc w:val="center"/>
        </w:trPr>
        <w:tc>
          <w:tcPr>
            <w:tcW w:w="1701" w:type="dxa"/>
            <w:vAlign w:val="center"/>
          </w:tcPr>
          <w:p w:rsidR="005121EF" w:rsidRDefault="00842E96">
            <w:pPr>
              <w:pStyle w:val="6"/>
            </w:pPr>
            <w:r>
              <w:t>唐山市公安交通警察支队小计</w:t>
            </w:r>
          </w:p>
        </w:tc>
        <w:tc>
          <w:tcPr>
            <w:tcW w:w="964" w:type="dxa"/>
            <w:vAlign w:val="center"/>
          </w:tcPr>
          <w:p w:rsidR="005121EF" w:rsidRDefault="005121EF">
            <w:pPr>
              <w:pStyle w:val="7"/>
            </w:pPr>
          </w:p>
        </w:tc>
        <w:tc>
          <w:tcPr>
            <w:tcW w:w="1134" w:type="dxa"/>
            <w:vAlign w:val="center"/>
          </w:tcPr>
          <w:p w:rsidR="005121EF" w:rsidRDefault="005121EF">
            <w:pPr>
              <w:pStyle w:val="5"/>
            </w:pPr>
          </w:p>
        </w:tc>
        <w:tc>
          <w:tcPr>
            <w:tcW w:w="1134" w:type="dxa"/>
            <w:vAlign w:val="center"/>
          </w:tcPr>
          <w:p w:rsidR="005121EF" w:rsidRDefault="005121EF">
            <w:pPr>
              <w:pStyle w:val="5"/>
            </w:pPr>
          </w:p>
        </w:tc>
        <w:tc>
          <w:tcPr>
            <w:tcW w:w="709" w:type="dxa"/>
            <w:vAlign w:val="center"/>
          </w:tcPr>
          <w:p w:rsidR="005121EF" w:rsidRDefault="005121EF">
            <w:pPr>
              <w:pStyle w:val="6"/>
            </w:pPr>
          </w:p>
        </w:tc>
        <w:tc>
          <w:tcPr>
            <w:tcW w:w="850" w:type="dxa"/>
            <w:vAlign w:val="center"/>
          </w:tcPr>
          <w:p w:rsidR="005121EF" w:rsidRDefault="005121EF">
            <w:pPr>
              <w:pStyle w:val="7"/>
            </w:pPr>
          </w:p>
        </w:tc>
        <w:tc>
          <w:tcPr>
            <w:tcW w:w="850" w:type="dxa"/>
            <w:vAlign w:val="center"/>
          </w:tcPr>
          <w:p w:rsidR="005121EF" w:rsidRDefault="005121EF">
            <w:pPr>
              <w:pStyle w:val="7"/>
            </w:pPr>
          </w:p>
        </w:tc>
        <w:tc>
          <w:tcPr>
            <w:tcW w:w="964" w:type="dxa"/>
            <w:vAlign w:val="center"/>
          </w:tcPr>
          <w:p w:rsidR="005121EF" w:rsidRDefault="00842E96">
            <w:pPr>
              <w:pStyle w:val="7"/>
            </w:pPr>
            <w:r>
              <w:t>9917.00</w:t>
            </w:r>
          </w:p>
        </w:tc>
        <w:tc>
          <w:tcPr>
            <w:tcW w:w="964" w:type="dxa"/>
            <w:vAlign w:val="center"/>
          </w:tcPr>
          <w:p w:rsidR="005121EF" w:rsidRDefault="00842E96">
            <w:pPr>
              <w:pStyle w:val="7"/>
            </w:pPr>
            <w:r>
              <w:t>9917.00</w:t>
            </w:r>
          </w:p>
        </w:tc>
        <w:tc>
          <w:tcPr>
            <w:tcW w:w="964" w:type="dxa"/>
            <w:vAlign w:val="center"/>
          </w:tcPr>
          <w:p w:rsidR="005121EF" w:rsidRDefault="005121EF">
            <w:pPr>
              <w:pStyle w:val="7"/>
            </w:pPr>
          </w:p>
        </w:tc>
        <w:tc>
          <w:tcPr>
            <w:tcW w:w="964" w:type="dxa"/>
            <w:vAlign w:val="center"/>
          </w:tcPr>
          <w:p w:rsidR="005121EF" w:rsidRDefault="005121EF">
            <w:pPr>
              <w:pStyle w:val="7"/>
            </w:pPr>
          </w:p>
        </w:tc>
        <w:tc>
          <w:tcPr>
            <w:tcW w:w="964" w:type="dxa"/>
            <w:vAlign w:val="center"/>
          </w:tcPr>
          <w:p w:rsidR="005121EF" w:rsidRDefault="005121EF">
            <w:pPr>
              <w:pStyle w:val="7"/>
            </w:pPr>
          </w:p>
        </w:tc>
        <w:tc>
          <w:tcPr>
            <w:tcW w:w="964" w:type="dxa"/>
            <w:vAlign w:val="center"/>
          </w:tcPr>
          <w:p w:rsidR="005121EF" w:rsidRDefault="005121EF">
            <w:pPr>
              <w:pStyle w:val="7"/>
            </w:pPr>
          </w:p>
        </w:tc>
        <w:tc>
          <w:tcPr>
            <w:tcW w:w="964" w:type="dxa"/>
            <w:vAlign w:val="center"/>
          </w:tcPr>
          <w:p w:rsidR="005121EF" w:rsidRDefault="005121EF">
            <w:pPr>
              <w:pStyle w:val="7"/>
            </w:pPr>
          </w:p>
        </w:tc>
        <w:tc>
          <w:tcPr>
            <w:tcW w:w="964" w:type="dxa"/>
            <w:vAlign w:val="center"/>
          </w:tcPr>
          <w:p w:rsidR="005121EF" w:rsidRDefault="005121EF">
            <w:pPr>
              <w:pStyle w:val="7"/>
            </w:pPr>
          </w:p>
        </w:tc>
        <w:tc>
          <w:tcPr>
            <w:tcW w:w="964" w:type="dxa"/>
            <w:vAlign w:val="center"/>
          </w:tcPr>
          <w:p w:rsidR="005121EF" w:rsidRDefault="00842E96">
            <w:pPr>
              <w:pStyle w:val="7"/>
            </w:pPr>
            <w:r>
              <w:t>3262.10</w:t>
            </w:r>
          </w:p>
        </w:tc>
      </w:tr>
      <w:tr w:rsidR="005121EF">
        <w:trPr>
          <w:cantSplit/>
          <w:jc w:val="center"/>
        </w:trPr>
        <w:tc>
          <w:tcPr>
            <w:tcW w:w="1701" w:type="dxa"/>
            <w:vAlign w:val="center"/>
          </w:tcPr>
          <w:p w:rsidR="005121EF" w:rsidRDefault="00842E96">
            <w:pPr>
              <w:pStyle w:val="2"/>
            </w:pPr>
            <w:r>
              <w:t>市县交管业务费</w:t>
            </w:r>
          </w:p>
        </w:tc>
        <w:tc>
          <w:tcPr>
            <w:tcW w:w="964" w:type="dxa"/>
            <w:vAlign w:val="center"/>
          </w:tcPr>
          <w:p w:rsidR="005121EF" w:rsidRDefault="00842E96">
            <w:pPr>
              <w:pStyle w:val="4"/>
            </w:pPr>
            <w:r>
              <w:t>3036.00</w:t>
            </w:r>
          </w:p>
        </w:tc>
        <w:tc>
          <w:tcPr>
            <w:tcW w:w="1134" w:type="dxa"/>
            <w:vAlign w:val="center"/>
          </w:tcPr>
          <w:p w:rsidR="005121EF" w:rsidRDefault="00842E96">
            <w:pPr>
              <w:pStyle w:val="2"/>
            </w:pPr>
            <w:r>
              <w:t>其他办公设备</w:t>
            </w:r>
          </w:p>
        </w:tc>
        <w:tc>
          <w:tcPr>
            <w:tcW w:w="1134" w:type="dxa"/>
            <w:vAlign w:val="center"/>
          </w:tcPr>
          <w:p w:rsidR="005121EF" w:rsidRDefault="00842E96">
            <w:pPr>
              <w:pStyle w:val="2"/>
            </w:pPr>
            <w:r>
              <w:t>A020299</w:t>
            </w:r>
          </w:p>
        </w:tc>
        <w:tc>
          <w:tcPr>
            <w:tcW w:w="709" w:type="dxa"/>
            <w:vAlign w:val="center"/>
          </w:tcPr>
          <w:p w:rsidR="005121EF" w:rsidRDefault="00842E96">
            <w:pPr>
              <w:pStyle w:val="3"/>
            </w:pPr>
            <w:r>
              <w:t>批</w:t>
            </w:r>
          </w:p>
        </w:tc>
        <w:tc>
          <w:tcPr>
            <w:tcW w:w="850" w:type="dxa"/>
            <w:vAlign w:val="center"/>
          </w:tcPr>
          <w:p w:rsidR="005121EF" w:rsidRDefault="00842E96">
            <w:pPr>
              <w:pStyle w:val="4"/>
            </w:pPr>
            <w:r>
              <w:t>1</w:t>
            </w:r>
          </w:p>
        </w:tc>
        <w:tc>
          <w:tcPr>
            <w:tcW w:w="850" w:type="dxa"/>
            <w:vAlign w:val="center"/>
          </w:tcPr>
          <w:p w:rsidR="005121EF" w:rsidRDefault="00842E96">
            <w:pPr>
              <w:pStyle w:val="4"/>
            </w:pPr>
            <w:r>
              <w:t>300.00</w:t>
            </w:r>
          </w:p>
        </w:tc>
        <w:tc>
          <w:tcPr>
            <w:tcW w:w="964" w:type="dxa"/>
            <w:vAlign w:val="center"/>
          </w:tcPr>
          <w:p w:rsidR="005121EF" w:rsidRDefault="00842E96">
            <w:pPr>
              <w:pStyle w:val="4"/>
            </w:pPr>
            <w:r>
              <w:t>300.00</w:t>
            </w:r>
          </w:p>
        </w:tc>
        <w:tc>
          <w:tcPr>
            <w:tcW w:w="964" w:type="dxa"/>
            <w:vAlign w:val="center"/>
          </w:tcPr>
          <w:p w:rsidR="005121EF" w:rsidRDefault="00842E96">
            <w:pPr>
              <w:pStyle w:val="4"/>
            </w:pPr>
            <w:r>
              <w:t>300.00</w:t>
            </w: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842E96">
            <w:pPr>
              <w:pStyle w:val="4"/>
            </w:pPr>
            <w:r>
              <w:t>90.00</w:t>
            </w:r>
          </w:p>
        </w:tc>
      </w:tr>
      <w:tr w:rsidR="005121EF">
        <w:trPr>
          <w:cantSplit/>
          <w:jc w:val="center"/>
        </w:trPr>
        <w:tc>
          <w:tcPr>
            <w:tcW w:w="1701" w:type="dxa"/>
            <w:vAlign w:val="center"/>
          </w:tcPr>
          <w:p w:rsidR="005121EF" w:rsidRDefault="00842E96">
            <w:pPr>
              <w:pStyle w:val="2"/>
            </w:pPr>
            <w:r>
              <w:t>市县交管业务费</w:t>
            </w:r>
          </w:p>
        </w:tc>
        <w:tc>
          <w:tcPr>
            <w:tcW w:w="964" w:type="dxa"/>
            <w:vAlign w:val="center"/>
          </w:tcPr>
          <w:p w:rsidR="005121EF" w:rsidRDefault="00842E96">
            <w:pPr>
              <w:pStyle w:val="4"/>
            </w:pPr>
            <w:r>
              <w:t>3036.00</w:t>
            </w:r>
          </w:p>
        </w:tc>
        <w:tc>
          <w:tcPr>
            <w:tcW w:w="1134" w:type="dxa"/>
            <w:vAlign w:val="center"/>
          </w:tcPr>
          <w:p w:rsidR="005121EF" w:rsidRDefault="00842E96">
            <w:pPr>
              <w:pStyle w:val="2"/>
            </w:pPr>
            <w:r>
              <w:t>其他办公消耗用品及类似物品</w:t>
            </w:r>
          </w:p>
        </w:tc>
        <w:tc>
          <w:tcPr>
            <w:tcW w:w="1134" w:type="dxa"/>
            <w:vAlign w:val="center"/>
          </w:tcPr>
          <w:p w:rsidR="005121EF" w:rsidRDefault="00842E96">
            <w:pPr>
              <w:pStyle w:val="2"/>
            </w:pPr>
            <w:r>
              <w:t>A0999</w:t>
            </w:r>
          </w:p>
        </w:tc>
        <w:tc>
          <w:tcPr>
            <w:tcW w:w="709" w:type="dxa"/>
            <w:vAlign w:val="center"/>
          </w:tcPr>
          <w:p w:rsidR="005121EF" w:rsidRDefault="00842E96">
            <w:pPr>
              <w:pStyle w:val="3"/>
            </w:pPr>
            <w:r>
              <w:t>批</w:t>
            </w:r>
          </w:p>
        </w:tc>
        <w:tc>
          <w:tcPr>
            <w:tcW w:w="850" w:type="dxa"/>
            <w:vAlign w:val="center"/>
          </w:tcPr>
          <w:p w:rsidR="005121EF" w:rsidRDefault="00842E96">
            <w:pPr>
              <w:pStyle w:val="4"/>
            </w:pPr>
            <w:r>
              <w:t>1</w:t>
            </w:r>
          </w:p>
        </w:tc>
        <w:tc>
          <w:tcPr>
            <w:tcW w:w="850" w:type="dxa"/>
            <w:vAlign w:val="center"/>
          </w:tcPr>
          <w:p w:rsidR="005121EF" w:rsidRDefault="00842E96">
            <w:pPr>
              <w:pStyle w:val="4"/>
            </w:pPr>
            <w:r>
              <w:t>597.00</w:t>
            </w:r>
          </w:p>
        </w:tc>
        <w:tc>
          <w:tcPr>
            <w:tcW w:w="964" w:type="dxa"/>
            <w:vAlign w:val="center"/>
          </w:tcPr>
          <w:p w:rsidR="005121EF" w:rsidRDefault="00842E96">
            <w:pPr>
              <w:pStyle w:val="4"/>
            </w:pPr>
            <w:r>
              <w:t>597.00</w:t>
            </w:r>
          </w:p>
        </w:tc>
        <w:tc>
          <w:tcPr>
            <w:tcW w:w="964" w:type="dxa"/>
            <w:vAlign w:val="center"/>
          </w:tcPr>
          <w:p w:rsidR="005121EF" w:rsidRDefault="00842E96">
            <w:pPr>
              <w:pStyle w:val="4"/>
            </w:pPr>
            <w:r>
              <w:t>597.00</w:t>
            </w: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842E96">
            <w:pPr>
              <w:pStyle w:val="4"/>
            </w:pPr>
            <w:r>
              <w:t>179.10</w:t>
            </w:r>
          </w:p>
        </w:tc>
      </w:tr>
      <w:tr w:rsidR="005121EF">
        <w:trPr>
          <w:cantSplit/>
          <w:jc w:val="center"/>
        </w:trPr>
        <w:tc>
          <w:tcPr>
            <w:tcW w:w="1701" w:type="dxa"/>
            <w:vAlign w:val="center"/>
          </w:tcPr>
          <w:p w:rsidR="005121EF" w:rsidRDefault="00842E96">
            <w:pPr>
              <w:pStyle w:val="2"/>
            </w:pPr>
            <w:r>
              <w:t>市县交管业务费</w:t>
            </w:r>
          </w:p>
        </w:tc>
        <w:tc>
          <w:tcPr>
            <w:tcW w:w="964" w:type="dxa"/>
            <w:vAlign w:val="center"/>
          </w:tcPr>
          <w:p w:rsidR="005121EF" w:rsidRDefault="00842E96">
            <w:pPr>
              <w:pStyle w:val="4"/>
            </w:pPr>
            <w:r>
              <w:t>3036.00</w:t>
            </w:r>
          </w:p>
        </w:tc>
        <w:tc>
          <w:tcPr>
            <w:tcW w:w="1134" w:type="dxa"/>
            <w:vAlign w:val="center"/>
          </w:tcPr>
          <w:p w:rsidR="005121EF" w:rsidRDefault="00842E96">
            <w:pPr>
              <w:pStyle w:val="2"/>
            </w:pPr>
            <w:r>
              <w:t>其他不另分类的物品</w:t>
            </w:r>
          </w:p>
        </w:tc>
        <w:tc>
          <w:tcPr>
            <w:tcW w:w="1134" w:type="dxa"/>
            <w:vAlign w:val="center"/>
          </w:tcPr>
          <w:p w:rsidR="005121EF" w:rsidRDefault="00842E96">
            <w:pPr>
              <w:pStyle w:val="2"/>
            </w:pPr>
            <w:r>
              <w:t>A9999</w:t>
            </w:r>
          </w:p>
        </w:tc>
        <w:tc>
          <w:tcPr>
            <w:tcW w:w="709" w:type="dxa"/>
            <w:vAlign w:val="center"/>
          </w:tcPr>
          <w:p w:rsidR="005121EF" w:rsidRDefault="00842E96">
            <w:pPr>
              <w:pStyle w:val="3"/>
            </w:pPr>
            <w:r>
              <w:t>批</w:t>
            </w:r>
          </w:p>
        </w:tc>
        <w:tc>
          <w:tcPr>
            <w:tcW w:w="850" w:type="dxa"/>
            <w:vAlign w:val="center"/>
          </w:tcPr>
          <w:p w:rsidR="005121EF" w:rsidRDefault="00842E96">
            <w:pPr>
              <w:pStyle w:val="4"/>
            </w:pPr>
            <w:r>
              <w:t>1</w:t>
            </w:r>
          </w:p>
        </w:tc>
        <w:tc>
          <w:tcPr>
            <w:tcW w:w="850" w:type="dxa"/>
            <w:vAlign w:val="center"/>
          </w:tcPr>
          <w:p w:rsidR="005121EF" w:rsidRDefault="00842E96">
            <w:pPr>
              <w:pStyle w:val="4"/>
            </w:pPr>
            <w:r>
              <w:t>300.00</w:t>
            </w:r>
          </w:p>
        </w:tc>
        <w:tc>
          <w:tcPr>
            <w:tcW w:w="964" w:type="dxa"/>
            <w:vAlign w:val="center"/>
          </w:tcPr>
          <w:p w:rsidR="005121EF" w:rsidRDefault="00842E96">
            <w:pPr>
              <w:pStyle w:val="4"/>
            </w:pPr>
            <w:r>
              <w:t>300.00</w:t>
            </w:r>
          </w:p>
        </w:tc>
        <w:tc>
          <w:tcPr>
            <w:tcW w:w="964" w:type="dxa"/>
            <w:vAlign w:val="center"/>
          </w:tcPr>
          <w:p w:rsidR="005121EF" w:rsidRDefault="00842E96">
            <w:pPr>
              <w:pStyle w:val="4"/>
            </w:pPr>
            <w:r>
              <w:t>300.00</w:t>
            </w: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842E96">
            <w:pPr>
              <w:pStyle w:val="4"/>
            </w:pPr>
            <w:r>
              <w:t>90.00</w:t>
            </w:r>
          </w:p>
        </w:tc>
      </w:tr>
      <w:tr w:rsidR="005121EF">
        <w:trPr>
          <w:cantSplit/>
          <w:jc w:val="center"/>
        </w:trPr>
        <w:tc>
          <w:tcPr>
            <w:tcW w:w="1701" w:type="dxa"/>
            <w:vAlign w:val="center"/>
          </w:tcPr>
          <w:p w:rsidR="005121EF" w:rsidRDefault="00842E96">
            <w:pPr>
              <w:pStyle w:val="2"/>
            </w:pPr>
            <w:r>
              <w:lastRenderedPageBreak/>
              <w:t>市县交管业务费</w:t>
            </w:r>
          </w:p>
        </w:tc>
        <w:tc>
          <w:tcPr>
            <w:tcW w:w="964" w:type="dxa"/>
            <w:vAlign w:val="center"/>
          </w:tcPr>
          <w:p w:rsidR="005121EF" w:rsidRDefault="00842E96">
            <w:pPr>
              <w:pStyle w:val="4"/>
            </w:pPr>
            <w:r>
              <w:t>3036.00</w:t>
            </w:r>
          </w:p>
        </w:tc>
        <w:tc>
          <w:tcPr>
            <w:tcW w:w="1134" w:type="dxa"/>
            <w:vAlign w:val="center"/>
          </w:tcPr>
          <w:p w:rsidR="005121EF" w:rsidRDefault="00842E96">
            <w:pPr>
              <w:pStyle w:val="2"/>
            </w:pPr>
            <w:r>
              <w:t>其他建筑物、构筑物修缮</w:t>
            </w:r>
          </w:p>
        </w:tc>
        <w:tc>
          <w:tcPr>
            <w:tcW w:w="1134" w:type="dxa"/>
            <w:vAlign w:val="center"/>
          </w:tcPr>
          <w:p w:rsidR="005121EF" w:rsidRDefault="00842E96">
            <w:pPr>
              <w:pStyle w:val="2"/>
            </w:pPr>
            <w:r>
              <w:t>B0899</w:t>
            </w:r>
          </w:p>
        </w:tc>
        <w:tc>
          <w:tcPr>
            <w:tcW w:w="709" w:type="dxa"/>
            <w:vAlign w:val="center"/>
          </w:tcPr>
          <w:p w:rsidR="005121EF" w:rsidRDefault="00842E96">
            <w:pPr>
              <w:pStyle w:val="3"/>
            </w:pPr>
            <w:r>
              <w:t>项</w:t>
            </w:r>
          </w:p>
        </w:tc>
        <w:tc>
          <w:tcPr>
            <w:tcW w:w="850" w:type="dxa"/>
            <w:vAlign w:val="center"/>
          </w:tcPr>
          <w:p w:rsidR="005121EF" w:rsidRDefault="00842E96">
            <w:pPr>
              <w:pStyle w:val="4"/>
            </w:pPr>
            <w:r>
              <w:t>1</w:t>
            </w:r>
          </w:p>
        </w:tc>
        <w:tc>
          <w:tcPr>
            <w:tcW w:w="850" w:type="dxa"/>
            <w:vAlign w:val="center"/>
          </w:tcPr>
          <w:p w:rsidR="005121EF" w:rsidRDefault="00842E96">
            <w:pPr>
              <w:pStyle w:val="4"/>
            </w:pPr>
            <w:r>
              <w:t>560.00</w:t>
            </w:r>
          </w:p>
        </w:tc>
        <w:tc>
          <w:tcPr>
            <w:tcW w:w="964" w:type="dxa"/>
            <w:vAlign w:val="center"/>
          </w:tcPr>
          <w:p w:rsidR="005121EF" w:rsidRDefault="00842E96">
            <w:pPr>
              <w:pStyle w:val="4"/>
            </w:pPr>
            <w:r>
              <w:t>560.00</w:t>
            </w:r>
          </w:p>
        </w:tc>
        <w:tc>
          <w:tcPr>
            <w:tcW w:w="964" w:type="dxa"/>
            <w:vAlign w:val="center"/>
          </w:tcPr>
          <w:p w:rsidR="005121EF" w:rsidRDefault="00842E96">
            <w:pPr>
              <w:pStyle w:val="4"/>
            </w:pPr>
            <w:r>
              <w:t>560.00</w:t>
            </w: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842E96">
            <w:pPr>
              <w:pStyle w:val="4"/>
            </w:pPr>
            <w:r>
              <w:t>168.00</w:t>
            </w:r>
          </w:p>
        </w:tc>
      </w:tr>
      <w:tr w:rsidR="005121EF">
        <w:trPr>
          <w:cantSplit/>
          <w:jc w:val="center"/>
        </w:trPr>
        <w:tc>
          <w:tcPr>
            <w:tcW w:w="1701" w:type="dxa"/>
            <w:vAlign w:val="center"/>
          </w:tcPr>
          <w:p w:rsidR="005121EF" w:rsidRDefault="00842E96">
            <w:pPr>
              <w:pStyle w:val="2"/>
            </w:pPr>
            <w:r>
              <w:t>市县交管业务费</w:t>
            </w:r>
          </w:p>
        </w:tc>
        <w:tc>
          <w:tcPr>
            <w:tcW w:w="964" w:type="dxa"/>
            <w:vAlign w:val="center"/>
          </w:tcPr>
          <w:p w:rsidR="005121EF" w:rsidRDefault="00842E96">
            <w:pPr>
              <w:pStyle w:val="4"/>
            </w:pPr>
            <w:r>
              <w:t>3036.00</w:t>
            </w:r>
          </w:p>
        </w:tc>
        <w:tc>
          <w:tcPr>
            <w:tcW w:w="1134" w:type="dxa"/>
            <w:vAlign w:val="center"/>
          </w:tcPr>
          <w:p w:rsidR="005121EF" w:rsidRDefault="00842E96">
            <w:pPr>
              <w:pStyle w:val="2"/>
            </w:pPr>
            <w:r>
              <w:t>其他电信和信息传输服务</w:t>
            </w:r>
          </w:p>
        </w:tc>
        <w:tc>
          <w:tcPr>
            <w:tcW w:w="1134" w:type="dxa"/>
            <w:vAlign w:val="center"/>
          </w:tcPr>
          <w:p w:rsidR="005121EF" w:rsidRDefault="00842E96">
            <w:pPr>
              <w:pStyle w:val="2"/>
            </w:pPr>
            <w:r>
              <w:t>C0399</w:t>
            </w:r>
          </w:p>
        </w:tc>
        <w:tc>
          <w:tcPr>
            <w:tcW w:w="709" w:type="dxa"/>
            <w:vAlign w:val="center"/>
          </w:tcPr>
          <w:p w:rsidR="005121EF" w:rsidRDefault="00842E96">
            <w:pPr>
              <w:pStyle w:val="3"/>
            </w:pPr>
            <w:r>
              <w:t>年</w:t>
            </w:r>
          </w:p>
        </w:tc>
        <w:tc>
          <w:tcPr>
            <w:tcW w:w="850" w:type="dxa"/>
            <w:vAlign w:val="center"/>
          </w:tcPr>
          <w:p w:rsidR="005121EF" w:rsidRDefault="00842E96">
            <w:pPr>
              <w:pStyle w:val="4"/>
            </w:pPr>
            <w:r>
              <w:t>1</w:t>
            </w:r>
          </w:p>
        </w:tc>
        <w:tc>
          <w:tcPr>
            <w:tcW w:w="850" w:type="dxa"/>
            <w:vAlign w:val="center"/>
          </w:tcPr>
          <w:p w:rsidR="005121EF" w:rsidRDefault="00842E96">
            <w:pPr>
              <w:pStyle w:val="4"/>
            </w:pPr>
            <w:r>
              <w:t>50.00</w:t>
            </w:r>
          </w:p>
        </w:tc>
        <w:tc>
          <w:tcPr>
            <w:tcW w:w="964" w:type="dxa"/>
            <w:vAlign w:val="center"/>
          </w:tcPr>
          <w:p w:rsidR="005121EF" w:rsidRDefault="00842E96">
            <w:pPr>
              <w:pStyle w:val="4"/>
            </w:pPr>
            <w:r>
              <w:t>50.00</w:t>
            </w:r>
          </w:p>
        </w:tc>
        <w:tc>
          <w:tcPr>
            <w:tcW w:w="964" w:type="dxa"/>
            <w:vAlign w:val="center"/>
          </w:tcPr>
          <w:p w:rsidR="005121EF" w:rsidRDefault="00842E96">
            <w:pPr>
              <w:pStyle w:val="4"/>
            </w:pPr>
            <w:r>
              <w:t>50.00</w:t>
            </w: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842E96">
            <w:pPr>
              <w:pStyle w:val="4"/>
            </w:pPr>
            <w:r>
              <w:t>50.00</w:t>
            </w:r>
          </w:p>
        </w:tc>
      </w:tr>
      <w:tr w:rsidR="005121EF">
        <w:trPr>
          <w:cantSplit/>
          <w:jc w:val="center"/>
        </w:trPr>
        <w:tc>
          <w:tcPr>
            <w:tcW w:w="1701" w:type="dxa"/>
            <w:vAlign w:val="center"/>
          </w:tcPr>
          <w:p w:rsidR="005121EF" w:rsidRDefault="00842E96">
            <w:pPr>
              <w:pStyle w:val="2"/>
            </w:pPr>
            <w:r>
              <w:t>市县交管业务费</w:t>
            </w:r>
          </w:p>
        </w:tc>
        <w:tc>
          <w:tcPr>
            <w:tcW w:w="964" w:type="dxa"/>
            <w:vAlign w:val="center"/>
          </w:tcPr>
          <w:p w:rsidR="005121EF" w:rsidRDefault="00842E96">
            <w:pPr>
              <w:pStyle w:val="4"/>
            </w:pPr>
            <w:r>
              <w:t>3036.00</w:t>
            </w:r>
          </w:p>
        </w:tc>
        <w:tc>
          <w:tcPr>
            <w:tcW w:w="1134" w:type="dxa"/>
            <w:vAlign w:val="center"/>
          </w:tcPr>
          <w:p w:rsidR="005121EF" w:rsidRDefault="00842E96">
            <w:pPr>
              <w:pStyle w:val="2"/>
            </w:pPr>
            <w:r>
              <w:t>其他租赁服务</w:t>
            </w:r>
          </w:p>
        </w:tc>
        <w:tc>
          <w:tcPr>
            <w:tcW w:w="1134" w:type="dxa"/>
            <w:vAlign w:val="center"/>
          </w:tcPr>
          <w:p w:rsidR="005121EF" w:rsidRDefault="00842E96">
            <w:pPr>
              <w:pStyle w:val="2"/>
            </w:pPr>
            <w:r>
              <w:t>C0499</w:t>
            </w:r>
          </w:p>
        </w:tc>
        <w:tc>
          <w:tcPr>
            <w:tcW w:w="709" w:type="dxa"/>
            <w:vAlign w:val="center"/>
          </w:tcPr>
          <w:p w:rsidR="005121EF" w:rsidRDefault="00842E96">
            <w:pPr>
              <w:pStyle w:val="3"/>
            </w:pPr>
            <w:r>
              <w:t>项</w:t>
            </w:r>
          </w:p>
        </w:tc>
        <w:tc>
          <w:tcPr>
            <w:tcW w:w="850" w:type="dxa"/>
            <w:vAlign w:val="center"/>
          </w:tcPr>
          <w:p w:rsidR="005121EF" w:rsidRDefault="00842E96">
            <w:pPr>
              <w:pStyle w:val="4"/>
            </w:pPr>
            <w:r>
              <w:t>1</w:t>
            </w:r>
          </w:p>
        </w:tc>
        <w:tc>
          <w:tcPr>
            <w:tcW w:w="850" w:type="dxa"/>
            <w:vAlign w:val="center"/>
          </w:tcPr>
          <w:p w:rsidR="005121EF" w:rsidRDefault="00842E96">
            <w:pPr>
              <w:pStyle w:val="4"/>
            </w:pPr>
            <w:r>
              <w:t>430.00</w:t>
            </w:r>
          </w:p>
        </w:tc>
        <w:tc>
          <w:tcPr>
            <w:tcW w:w="964" w:type="dxa"/>
            <w:vAlign w:val="center"/>
          </w:tcPr>
          <w:p w:rsidR="005121EF" w:rsidRDefault="00842E96">
            <w:pPr>
              <w:pStyle w:val="4"/>
            </w:pPr>
            <w:r>
              <w:t>430.00</w:t>
            </w:r>
          </w:p>
        </w:tc>
        <w:tc>
          <w:tcPr>
            <w:tcW w:w="964" w:type="dxa"/>
            <w:vAlign w:val="center"/>
          </w:tcPr>
          <w:p w:rsidR="005121EF" w:rsidRDefault="00842E96">
            <w:pPr>
              <w:pStyle w:val="4"/>
            </w:pPr>
            <w:r>
              <w:t>430.00</w:t>
            </w: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842E96">
            <w:pPr>
              <w:pStyle w:val="4"/>
            </w:pPr>
            <w:r>
              <w:t>129.00</w:t>
            </w:r>
          </w:p>
        </w:tc>
      </w:tr>
      <w:tr w:rsidR="005121EF">
        <w:trPr>
          <w:cantSplit/>
          <w:jc w:val="center"/>
        </w:trPr>
        <w:tc>
          <w:tcPr>
            <w:tcW w:w="1701" w:type="dxa"/>
            <w:vAlign w:val="center"/>
          </w:tcPr>
          <w:p w:rsidR="005121EF" w:rsidRDefault="00842E96">
            <w:pPr>
              <w:pStyle w:val="2"/>
            </w:pPr>
            <w:r>
              <w:t>市县交管业务费</w:t>
            </w:r>
          </w:p>
        </w:tc>
        <w:tc>
          <w:tcPr>
            <w:tcW w:w="964" w:type="dxa"/>
            <w:vAlign w:val="center"/>
          </w:tcPr>
          <w:p w:rsidR="005121EF" w:rsidRDefault="00842E96">
            <w:pPr>
              <w:pStyle w:val="4"/>
            </w:pPr>
            <w:r>
              <w:t>3036.00</w:t>
            </w:r>
          </w:p>
        </w:tc>
        <w:tc>
          <w:tcPr>
            <w:tcW w:w="1134" w:type="dxa"/>
            <w:vAlign w:val="center"/>
          </w:tcPr>
          <w:p w:rsidR="005121EF" w:rsidRDefault="00842E96">
            <w:pPr>
              <w:pStyle w:val="2"/>
            </w:pPr>
            <w:r>
              <w:t>审计服务</w:t>
            </w:r>
          </w:p>
        </w:tc>
        <w:tc>
          <w:tcPr>
            <w:tcW w:w="1134" w:type="dxa"/>
            <w:vAlign w:val="center"/>
          </w:tcPr>
          <w:p w:rsidR="005121EF" w:rsidRDefault="00842E96">
            <w:pPr>
              <w:pStyle w:val="2"/>
            </w:pPr>
            <w:r>
              <w:t>C0803</w:t>
            </w:r>
          </w:p>
        </w:tc>
        <w:tc>
          <w:tcPr>
            <w:tcW w:w="709" w:type="dxa"/>
            <w:vAlign w:val="center"/>
          </w:tcPr>
          <w:p w:rsidR="005121EF" w:rsidRDefault="00842E96">
            <w:pPr>
              <w:pStyle w:val="3"/>
            </w:pPr>
            <w:r>
              <w:t>项</w:t>
            </w:r>
          </w:p>
        </w:tc>
        <w:tc>
          <w:tcPr>
            <w:tcW w:w="850" w:type="dxa"/>
            <w:vAlign w:val="center"/>
          </w:tcPr>
          <w:p w:rsidR="005121EF" w:rsidRDefault="00842E96">
            <w:pPr>
              <w:pStyle w:val="4"/>
            </w:pPr>
            <w:r>
              <w:t>1</w:t>
            </w:r>
          </w:p>
        </w:tc>
        <w:tc>
          <w:tcPr>
            <w:tcW w:w="850" w:type="dxa"/>
            <w:vAlign w:val="center"/>
          </w:tcPr>
          <w:p w:rsidR="005121EF" w:rsidRDefault="00842E96">
            <w:pPr>
              <w:pStyle w:val="4"/>
            </w:pPr>
            <w:r>
              <w:t>300.00</w:t>
            </w:r>
          </w:p>
        </w:tc>
        <w:tc>
          <w:tcPr>
            <w:tcW w:w="964" w:type="dxa"/>
            <w:vAlign w:val="center"/>
          </w:tcPr>
          <w:p w:rsidR="005121EF" w:rsidRDefault="00842E96">
            <w:pPr>
              <w:pStyle w:val="4"/>
            </w:pPr>
            <w:r>
              <w:t>300.00</w:t>
            </w:r>
          </w:p>
        </w:tc>
        <w:tc>
          <w:tcPr>
            <w:tcW w:w="964" w:type="dxa"/>
            <w:vAlign w:val="center"/>
          </w:tcPr>
          <w:p w:rsidR="005121EF" w:rsidRDefault="00842E96">
            <w:pPr>
              <w:pStyle w:val="4"/>
            </w:pPr>
            <w:r>
              <w:t>300.00</w:t>
            </w: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842E96">
            <w:pPr>
              <w:pStyle w:val="4"/>
            </w:pPr>
            <w:r>
              <w:t>90.00</w:t>
            </w:r>
          </w:p>
        </w:tc>
      </w:tr>
      <w:tr w:rsidR="005121EF">
        <w:trPr>
          <w:cantSplit/>
          <w:jc w:val="center"/>
        </w:trPr>
        <w:tc>
          <w:tcPr>
            <w:tcW w:w="1701" w:type="dxa"/>
            <w:vAlign w:val="center"/>
          </w:tcPr>
          <w:p w:rsidR="005121EF" w:rsidRDefault="00842E96">
            <w:pPr>
              <w:pStyle w:val="2"/>
            </w:pPr>
            <w:r>
              <w:t>市县交管业务费</w:t>
            </w:r>
          </w:p>
        </w:tc>
        <w:tc>
          <w:tcPr>
            <w:tcW w:w="964" w:type="dxa"/>
            <w:vAlign w:val="center"/>
          </w:tcPr>
          <w:p w:rsidR="005121EF" w:rsidRDefault="00842E96">
            <w:pPr>
              <w:pStyle w:val="4"/>
            </w:pPr>
            <w:r>
              <w:t>3036.00</w:t>
            </w:r>
          </w:p>
        </w:tc>
        <w:tc>
          <w:tcPr>
            <w:tcW w:w="1134" w:type="dxa"/>
            <w:vAlign w:val="center"/>
          </w:tcPr>
          <w:p w:rsidR="005121EF" w:rsidRDefault="00842E96">
            <w:pPr>
              <w:pStyle w:val="2"/>
            </w:pPr>
            <w:r>
              <w:t>其他印刷服务</w:t>
            </w:r>
          </w:p>
        </w:tc>
        <w:tc>
          <w:tcPr>
            <w:tcW w:w="1134" w:type="dxa"/>
            <w:vAlign w:val="center"/>
          </w:tcPr>
          <w:p w:rsidR="005121EF" w:rsidRDefault="00842E96">
            <w:pPr>
              <w:pStyle w:val="2"/>
            </w:pPr>
            <w:r>
              <w:t>C08140199</w:t>
            </w:r>
          </w:p>
        </w:tc>
        <w:tc>
          <w:tcPr>
            <w:tcW w:w="709" w:type="dxa"/>
            <w:vAlign w:val="center"/>
          </w:tcPr>
          <w:p w:rsidR="005121EF" w:rsidRDefault="00842E96">
            <w:pPr>
              <w:pStyle w:val="3"/>
            </w:pPr>
            <w:r>
              <w:t>项</w:t>
            </w:r>
          </w:p>
        </w:tc>
        <w:tc>
          <w:tcPr>
            <w:tcW w:w="850" w:type="dxa"/>
            <w:vAlign w:val="center"/>
          </w:tcPr>
          <w:p w:rsidR="005121EF" w:rsidRDefault="00842E96">
            <w:pPr>
              <w:pStyle w:val="4"/>
            </w:pPr>
            <w:r>
              <w:t>1</w:t>
            </w:r>
          </w:p>
        </w:tc>
        <w:tc>
          <w:tcPr>
            <w:tcW w:w="850" w:type="dxa"/>
            <w:vAlign w:val="center"/>
          </w:tcPr>
          <w:p w:rsidR="005121EF" w:rsidRDefault="00842E96">
            <w:pPr>
              <w:pStyle w:val="4"/>
            </w:pPr>
            <w:r>
              <w:t>70.00</w:t>
            </w:r>
          </w:p>
        </w:tc>
        <w:tc>
          <w:tcPr>
            <w:tcW w:w="964" w:type="dxa"/>
            <w:vAlign w:val="center"/>
          </w:tcPr>
          <w:p w:rsidR="005121EF" w:rsidRDefault="00842E96">
            <w:pPr>
              <w:pStyle w:val="4"/>
            </w:pPr>
            <w:r>
              <w:t>70.00</w:t>
            </w:r>
          </w:p>
        </w:tc>
        <w:tc>
          <w:tcPr>
            <w:tcW w:w="964" w:type="dxa"/>
            <w:vAlign w:val="center"/>
          </w:tcPr>
          <w:p w:rsidR="005121EF" w:rsidRDefault="00842E96">
            <w:pPr>
              <w:pStyle w:val="4"/>
            </w:pPr>
            <w:r>
              <w:t>70.00</w:t>
            </w: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842E96">
            <w:pPr>
              <w:pStyle w:val="4"/>
            </w:pPr>
            <w:r>
              <w:t>70.00</w:t>
            </w:r>
          </w:p>
        </w:tc>
      </w:tr>
      <w:tr w:rsidR="005121EF">
        <w:trPr>
          <w:cantSplit/>
          <w:jc w:val="center"/>
        </w:trPr>
        <w:tc>
          <w:tcPr>
            <w:tcW w:w="1701" w:type="dxa"/>
            <w:vAlign w:val="center"/>
          </w:tcPr>
          <w:p w:rsidR="005121EF" w:rsidRDefault="00842E96">
            <w:pPr>
              <w:pStyle w:val="2"/>
            </w:pPr>
            <w:r>
              <w:t>市县交管业务费</w:t>
            </w:r>
          </w:p>
        </w:tc>
        <w:tc>
          <w:tcPr>
            <w:tcW w:w="964" w:type="dxa"/>
            <w:vAlign w:val="center"/>
          </w:tcPr>
          <w:p w:rsidR="005121EF" w:rsidRDefault="00842E96">
            <w:pPr>
              <w:pStyle w:val="4"/>
            </w:pPr>
            <w:r>
              <w:t>3036.00</w:t>
            </w:r>
          </w:p>
        </w:tc>
        <w:tc>
          <w:tcPr>
            <w:tcW w:w="1134" w:type="dxa"/>
            <w:vAlign w:val="center"/>
          </w:tcPr>
          <w:p w:rsidR="005121EF" w:rsidRDefault="00842E96">
            <w:pPr>
              <w:pStyle w:val="2"/>
            </w:pPr>
            <w:r>
              <w:t>物业管理服务</w:t>
            </w:r>
          </w:p>
        </w:tc>
        <w:tc>
          <w:tcPr>
            <w:tcW w:w="1134" w:type="dxa"/>
            <w:vAlign w:val="center"/>
          </w:tcPr>
          <w:p w:rsidR="005121EF" w:rsidRDefault="00842E96">
            <w:pPr>
              <w:pStyle w:val="2"/>
            </w:pPr>
            <w:r>
              <w:t>C1204</w:t>
            </w:r>
          </w:p>
        </w:tc>
        <w:tc>
          <w:tcPr>
            <w:tcW w:w="709" w:type="dxa"/>
            <w:vAlign w:val="center"/>
          </w:tcPr>
          <w:p w:rsidR="005121EF" w:rsidRDefault="00842E96">
            <w:pPr>
              <w:pStyle w:val="3"/>
            </w:pPr>
            <w:r>
              <w:t>年</w:t>
            </w:r>
          </w:p>
        </w:tc>
        <w:tc>
          <w:tcPr>
            <w:tcW w:w="850" w:type="dxa"/>
            <w:vAlign w:val="center"/>
          </w:tcPr>
          <w:p w:rsidR="005121EF" w:rsidRDefault="00842E96">
            <w:pPr>
              <w:pStyle w:val="4"/>
            </w:pPr>
            <w:r>
              <w:t>1</w:t>
            </w:r>
          </w:p>
        </w:tc>
        <w:tc>
          <w:tcPr>
            <w:tcW w:w="850" w:type="dxa"/>
            <w:vAlign w:val="center"/>
          </w:tcPr>
          <w:p w:rsidR="005121EF" w:rsidRDefault="00842E96">
            <w:pPr>
              <w:pStyle w:val="4"/>
            </w:pPr>
            <w:r>
              <w:t>200.00</w:t>
            </w:r>
          </w:p>
        </w:tc>
        <w:tc>
          <w:tcPr>
            <w:tcW w:w="964" w:type="dxa"/>
            <w:vAlign w:val="center"/>
          </w:tcPr>
          <w:p w:rsidR="005121EF" w:rsidRDefault="00842E96">
            <w:pPr>
              <w:pStyle w:val="4"/>
            </w:pPr>
            <w:r>
              <w:t>200.00</w:t>
            </w:r>
          </w:p>
        </w:tc>
        <w:tc>
          <w:tcPr>
            <w:tcW w:w="964" w:type="dxa"/>
            <w:vAlign w:val="center"/>
          </w:tcPr>
          <w:p w:rsidR="005121EF" w:rsidRDefault="00842E96">
            <w:pPr>
              <w:pStyle w:val="4"/>
            </w:pPr>
            <w:r>
              <w:t>200.00</w:t>
            </w: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842E96">
            <w:pPr>
              <w:pStyle w:val="4"/>
            </w:pPr>
            <w:r>
              <w:t>60.00</w:t>
            </w:r>
          </w:p>
        </w:tc>
      </w:tr>
      <w:tr w:rsidR="005121EF">
        <w:trPr>
          <w:cantSplit/>
          <w:jc w:val="center"/>
        </w:trPr>
        <w:tc>
          <w:tcPr>
            <w:tcW w:w="1701" w:type="dxa"/>
            <w:vAlign w:val="center"/>
          </w:tcPr>
          <w:p w:rsidR="005121EF" w:rsidRDefault="00842E96">
            <w:pPr>
              <w:pStyle w:val="2"/>
            </w:pPr>
            <w:r>
              <w:t>市县交管业务费</w:t>
            </w:r>
          </w:p>
        </w:tc>
        <w:tc>
          <w:tcPr>
            <w:tcW w:w="964" w:type="dxa"/>
            <w:vAlign w:val="center"/>
          </w:tcPr>
          <w:p w:rsidR="005121EF" w:rsidRDefault="00842E96">
            <w:pPr>
              <w:pStyle w:val="4"/>
            </w:pPr>
            <w:r>
              <w:t>3036.00</w:t>
            </w:r>
          </w:p>
        </w:tc>
        <w:tc>
          <w:tcPr>
            <w:tcW w:w="1134" w:type="dxa"/>
            <w:vAlign w:val="center"/>
          </w:tcPr>
          <w:p w:rsidR="005121EF" w:rsidRDefault="00842E96">
            <w:pPr>
              <w:pStyle w:val="2"/>
            </w:pPr>
            <w:r>
              <w:t>其他能源发电生产服务</w:t>
            </w:r>
          </w:p>
        </w:tc>
        <w:tc>
          <w:tcPr>
            <w:tcW w:w="1134" w:type="dxa"/>
            <w:vAlign w:val="center"/>
          </w:tcPr>
          <w:p w:rsidR="005121EF" w:rsidRDefault="00842E96">
            <w:pPr>
              <w:pStyle w:val="2"/>
            </w:pPr>
            <w:r>
              <w:t>C14010199</w:t>
            </w:r>
          </w:p>
        </w:tc>
        <w:tc>
          <w:tcPr>
            <w:tcW w:w="709" w:type="dxa"/>
            <w:vAlign w:val="center"/>
          </w:tcPr>
          <w:p w:rsidR="005121EF" w:rsidRDefault="00842E96">
            <w:pPr>
              <w:pStyle w:val="3"/>
            </w:pPr>
            <w:r>
              <w:t>年</w:t>
            </w:r>
          </w:p>
        </w:tc>
        <w:tc>
          <w:tcPr>
            <w:tcW w:w="850" w:type="dxa"/>
            <w:vAlign w:val="center"/>
          </w:tcPr>
          <w:p w:rsidR="005121EF" w:rsidRDefault="00842E96">
            <w:pPr>
              <w:pStyle w:val="4"/>
            </w:pPr>
            <w:r>
              <w:t>1</w:t>
            </w:r>
          </w:p>
        </w:tc>
        <w:tc>
          <w:tcPr>
            <w:tcW w:w="850" w:type="dxa"/>
            <w:vAlign w:val="center"/>
          </w:tcPr>
          <w:p w:rsidR="005121EF" w:rsidRDefault="00842E96">
            <w:pPr>
              <w:pStyle w:val="4"/>
            </w:pPr>
            <w:r>
              <w:t>50.00</w:t>
            </w:r>
          </w:p>
        </w:tc>
        <w:tc>
          <w:tcPr>
            <w:tcW w:w="964" w:type="dxa"/>
            <w:vAlign w:val="center"/>
          </w:tcPr>
          <w:p w:rsidR="005121EF" w:rsidRDefault="00842E96">
            <w:pPr>
              <w:pStyle w:val="4"/>
            </w:pPr>
            <w:r>
              <w:t>50.00</w:t>
            </w:r>
          </w:p>
        </w:tc>
        <w:tc>
          <w:tcPr>
            <w:tcW w:w="964" w:type="dxa"/>
            <w:vAlign w:val="center"/>
          </w:tcPr>
          <w:p w:rsidR="005121EF" w:rsidRDefault="00842E96">
            <w:pPr>
              <w:pStyle w:val="4"/>
            </w:pPr>
            <w:r>
              <w:t>50.00</w:t>
            </w: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842E96">
            <w:pPr>
              <w:pStyle w:val="4"/>
            </w:pPr>
            <w:r>
              <w:t>50.00</w:t>
            </w:r>
          </w:p>
        </w:tc>
      </w:tr>
      <w:tr w:rsidR="005121EF">
        <w:trPr>
          <w:cantSplit/>
          <w:jc w:val="center"/>
        </w:trPr>
        <w:tc>
          <w:tcPr>
            <w:tcW w:w="1701" w:type="dxa"/>
            <w:vAlign w:val="center"/>
          </w:tcPr>
          <w:p w:rsidR="005121EF" w:rsidRDefault="00842E96">
            <w:pPr>
              <w:pStyle w:val="2"/>
            </w:pPr>
            <w:r>
              <w:lastRenderedPageBreak/>
              <w:t>市县交管业务费</w:t>
            </w:r>
          </w:p>
        </w:tc>
        <w:tc>
          <w:tcPr>
            <w:tcW w:w="964" w:type="dxa"/>
            <w:vAlign w:val="center"/>
          </w:tcPr>
          <w:p w:rsidR="005121EF" w:rsidRDefault="00842E96">
            <w:pPr>
              <w:pStyle w:val="4"/>
            </w:pPr>
            <w:r>
              <w:t>3036.00</w:t>
            </w:r>
          </w:p>
        </w:tc>
        <w:tc>
          <w:tcPr>
            <w:tcW w:w="1134" w:type="dxa"/>
            <w:vAlign w:val="center"/>
          </w:tcPr>
          <w:p w:rsidR="005121EF" w:rsidRDefault="00842E96">
            <w:pPr>
              <w:pStyle w:val="2"/>
            </w:pPr>
            <w:r>
              <w:t>暖气生产和分配服务</w:t>
            </w:r>
          </w:p>
        </w:tc>
        <w:tc>
          <w:tcPr>
            <w:tcW w:w="1134" w:type="dxa"/>
            <w:vAlign w:val="center"/>
          </w:tcPr>
          <w:p w:rsidR="005121EF" w:rsidRDefault="00842E96">
            <w:pPr>
              <w:pStyle w:val="2"/>
            </w:pPr>
            <w:r>
              <w:t>C140201</w:t>
            </w:r>
          </w:p>
        </w:tc>
        <w:tc>
          <w:tcPr>
            <w:tcW w:w="709" w:type="dxa"/>
            <w:vAlign w:val="center"/>
          </w:tcPr>
          <w:p w:rsidR="005121EF" w:rsidRDefault="00842E96">
            <w:pPr>
              <w:pStyle w:val="3"/>
            </w:pPr>
            <w:r>
              <w:t>年</w:t>
            </w:r>
          </w:p>
        </w:tc>
        <w:tc>
          <w:tcPr>
            <w:tcW w:w="850" w:type="dxa"/>
            <w:vAlign w:val="center"/>
          </w:tcPr>
          <w:p w:rsidR="005121EF" w:rsidRDefault="00842E96">
            <w:pPr>
              <w:pStyle w:val="4"/>
            </w:pPr>
            <w:r>
              <w:t>1</w:t>
            </w:r>
          </w:p>
        </w:tc>
        <w:tc>
          <w:tcPr>
            <w:tcW w:w="850" w:type="dxa"/>
            <w:vAlign w:val="center"/>
          </w:tcPr>
          <w:p w:rsidR="005121EF" w:rsidRDefault="00842E96">
            <w:pPr>
              <w:pStyle w:val="4"/>
            </w:pPr>
            <w:r>
              <w:t>100.00</w:t>
            </w:r>
          </w:p>
        </w:tc>
        <w:tc>
          <w:tcPr>
            <w:tcW w:w="964" w:type="dxa"/>
            <w:vAlign w:val="center"/>
          </w:tcPr>
          <w:p w:rsidR="005121EF" w:rsidRDefault="00842E96">
            <w:pPr>
              <w:pStyle w:val="4"/>
            </w:pPr>
            <w:r>
              <w:t>100.00</w:t>
            </w:r>
          </w:p>
        </w:tc>
        <w:tc>
          <w:tcPr>
            <w:tcW w:w="964" w:type="dxa"/>
            <w:vAlign w:val="center"/>
          </w:tcPr>
          <w:p w:rsidR="005121EF" w:rsidRDefault="00842E96">
            <w:pPr>
              <w:pStyle w:val="4"/>
            </w:pPr>
            <w:r>
              <w:t>100.00</w:t>
            </w: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842E96">
            <w:pPr>
              <w:pStyle w:val="4"/>
            </w:pPr>
            <w:r>
              <w:t>100.00</w:t>
            </w:r>
          </w:p>
        </w:tc>
      </w:tr>
      <w:tr w:rsidR="005121EF">
        <w:trPr>
          <w:cantSplit/>
          <w:jc w:val="center"/>
        </w:trPr>
        <w:tc>
          <w:tcPr>
            <w:tcW w:w="1701" w:type="dxa"/>
            <w:vAlign w:val="center"/>
          </w:tcPr>
          <w:p w:rsidR="005121EF" w:rsidRDefault="00842E96">
            <w:pPr>
              <w:pStyle w:val="2"/>
            </w:pPr>
            <w:r>
              <w:t>车辆管理服务费</w:t>
            </w:r>
          </w:p>
        </w:tc>
        <w:tc>
          <w:tcPr>
            <w:tcW w:w="964" w:type="dxa"/>
            <w:vAlign w:val="center"/>
          </w:tcPr>
          <w:p w:rsidR="005121EF" w:rsidRDefault="00842E96">
            <w:pPr>
              <w:pStyle w:val="4"/>
            </w:pPr>
            <w:r>
              <w:t>1100.00</w:t>
            </w:r>
          </w:p>
        </w:tc>
        <w:tc>
          <w:tcPr>
            <w:tcW w:w="1134" w:type="dxa"/>
            <w:vAlign w:val="center"/>
          </w:tcPr>
          <w:p w:rsidR="005121EF" w:rsidRDefault="00842E96">
            <w:pPr>
              <w:pStyle w:val="2"/>
            </w:pPr>
            <w:r>
              <w:t>其他服务</w:t>
            </w:r>
          </w:p>
        </w:tc>
        <w:tc>
          <w:tcPr>
            <w:tcW w:w="1134" w:type="dxa"/>
            <w:vAlign w:val="center"/>
          </w:tcPr>
          <w:p w:rsidR="005121EF" w:rsidRDefault="00842E96">
            <w:pPr>
              <w:pStyle w:val="2"/>
            </w:pPr>
            <w:r>
              <w:t>C99</w:t>
            </w:r>
          </w:p>
        </w:tc>
        <w:tc>
          <w:tcPr>
            <w:tcW w:w="709" w:type="dxa"/>
            <w:vAlign w:val="center"/>
          </w:tcPr>
          <w:p w:rsidR="005121EF" w:rsidRDefault="00842E96">
            <w:pPr>
              <w:pStyle w:val="3"/>
            </w:pPr>
            <w:r>
              <w:t>项</w:t>
            </w:r>
          </w:p>
        </w:tc>
        <w:tc>
          <w:tcPr>
            <w:tcW w:w="850" w:type="dxa"/>
            <w:vAlign w:val="center"/>
          </w:tcPr>
          <w:p w:rsidR="005121EF" w:rsidRDefault="00842E96">
            <w:pPr>
              <w:pStyle w:val="4"/>
            </w:pPr>
            <w:r>
              <w:t>1</w:t>
            </w:r>
          </w:p>
        </w:tc>
        <w:tc>
          <w:tcPr>
            <w:tcW w:w="850" w:type="dxa"/>
            <w:vAlign w:val="center"/>
          </w:tcPr>
          <w:p w:rsidR="005121EF" w:rsidRDefault="00842E96">
            <w:pPr>
              <w:pStyle w:val="4"/>
            </w:pPr>
            <w:r>
              <w:t>1100.00</w:t>
            </w:r>
          </w:p>
        </w:tc>
        <w:tc>
          <w:tcPr>
            <w:tcW w:w="964" w:type="dxa"/>
            <w:vAlign w:val="center"/>
          </w:tcPr>
          <w:p w:rsidR="005121EF" w:rsidRDefault="00842E96">
            <w:pPr>
              <w:pStyle w:val="4"/>
            </w:pPr>
            <w:r>
              <w:t>1100.00</w:t>
            </w:r>
          </w:p>
        </w:tc>
        <w:tc>
          <w:tcPr>
            <w:tcW w:w="964" w:type="dxa"/>
            <w:vAlign w:val="center"/>
          </w:tcPr>
          <w:p w:rsidR="005121EF" w:rsidRDefault="00842E96">
            <w:pPr>
              <w:pStyle w:val="4"/>
            </w:pPr>
            <w:r>
              <w:t>1100.00</w:t>
            </w: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842E96">
            <w:pPr>
              <w:pStyle w:val="4"/>
            </w:pPr>
            <w:r>
              <w:t>330.00</w:t>
            </w:r>
          </w:p>
        </w:tc>
      </w:tr>
      <w:tr w:rsidR="005121EF">
        <w:trPr>
          <w:cantSplit/>
          <w:jc w:val="center"/>
        </w:trPr>
        <w:tc>
          <w:tcPr>
            <w:tcW w:w="1701" w:type="dxa"/>
            <w:vAlign w:val="center"/>
          </w:tcPr>
          <w:p w:rsidR="005121EF" w:rsidRDefault="00842E96">
            <w:pPr>
              <w:pStyle w:val="2"/>
            </w:pPr>
            <w:r>
              <w:t>车辆管理专项业务经费</w:t>
            </w:r>
          </w:p>
        </w:tc>
        <w:tc>
          <w:tcPr>
            <w:tcW w:w="964" w:type="dxa"/>
            <w:vAlign w:val="center"/>
          </w:tcPr>
          <w:p w:rsidR="005121EF" w:rsidRDefault="00842E96">
            <w:pPr>
              <w:pStyle w:val="4"/>
            </w:pPr>
            <w:r>
              <w:t>3400.00</w:t>
            </w:r>
          </w:p>
        </w:tc>
        <w:tc>
          <w:tcPr>
            <w:tcW w:w="1134" w:type="dxa"/>
            <w:vAlign w:val="center"/>
          </w:tcPr>
          <w:p w:rsidR="005121EF" w:rsidRDefault="00842E96">
            <w:pPr>
              <w:pStyle w:val="2"/>
            </w:pPr>
            <w:r>
              <w:t>其他不另分类的物品</w:t>
            </w:r>
          </w:p>
        </w:tc>
        <w:tc>
          <w:tcPr>
            <w:tcW w:w="1134" w:type="dxa"/>
            <w:vAlign w:val="center"/>
          </w:tcPr>
          <w:p w:rsidR="005121EF" w:rsidRDefault="00842E96">
            <w:pPr>
              <w:pStyle w:val="2"/>
            </w:pPr>
            <w:r>
              <w:t>A9999</w:t>
            </w:r>
          </w:p>
        </w:tc>
        <w:tc>
          <w:tcPr>
            <w:tcW w:w="709" w:type="dxa"/>
            <w:vAlign w:val="center"/>
          </w:tcPr>
          <w:p w:rsidR="005121EF" w:rsidRDefault="00842E96">
            <w:pPr>
              <w:pStyle w:val="3"/>
            </w:pPr>
            <w:r>
              <w:t>批</w:t>
            </w:r>
          </w:p>
        </w:tc>
        <w:tc>
          <w:tcPr>
            <w:tcW w:w="850" w:type="dxa"/>
            <w:vAlign w:val="center"/>
          </w:tcPr>
          <w:p w:rsidR="005121EF" w:rsidRDefault="00842E96">
            <w:pPr>
              <w:pStyle w:val="4"/>
            </w:pPr>
            <w:r>
              <w:t>1</w:t>
            </w:r>
          </w:p>
        </w:tc>
        <w:tc>
          <w:tcPr>
            <w:tcW w:w="850" w:type="dxa"/>
            <w:vAlign w:val="center"/>
          </w:tcPr>
          <w:p w:rsidR="005121EF" w:rsidRDefault="00842E96">
            <w:pPr>
              <w:pStyle w:val="4"/>
            </w:pPr>
            <w:r>
              <w:t>3400.00</w:t>
            </w:r>
          </w:p>
        </w:tc>
        <w:tc>
          <w:tcPr>
            <w:tcW w:w="964" w:type="dxa"/>
            <w:vAlign w:val="center"/>
          </w:tcPr>
          <w:p w:rsidR="005121EF" w:rsidRDefault="00842E96">
            <w:pPr>
              <w:pStyle w:val="4"/>
            </w:pPr>
            <w:r>
              <w:t>3400.00</w:t>
            </w:r>
          </w:p>
        </w:tc>
        <w:tc>
          <w:tcPr>
            <w:tcW w:w="964" w:type="dxa"/>
            <w:vAlign w:val="center"/>
          </w:tcPr>
          <w:p w:rsidR="005121EF" w:rsidRDefault="00842E96">
            <w:pPr>
              <w:pStyle w:val="4"/>
            </w:pPr>
            <w:r>
              <w:t>3400.00</w:t>
            </w: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842E96">
            <w:pPr>
              <w:pStyle w:val="4"/>
            </w:pPr>
            <w:r>
              <w:t>1020.00</w:t>
            </w:r>
          </w:p>
        </w:tc>
      </w:tr>
      <w:tr w:rsidR="005121EF">
        <w:trPr>
          <w:cantSplit/>
          <w:jc w:val="center"/>
        </w:trPr>
        <w:tc>
          <w:tcPr>
            <w:tcW w:w="1701" w:type="dxa"/>
            <w:vAlign w:val="center"/>
          </w:tcPr>
          <w:p w:rsidR="005121EF" w:rsidRDefault="00842E96">
            <w:pPr>
              <w:pStyle w:val="2"/>
            </w:pPr>
            <w:r>
              <w:t>道路交通秩序专项业务经费</w:t>
            </w:r>
          </w:p>
        </w:tc>
        <w:tc>
          <w:tcPr>
            <w:tcW w:w="964" w:type="dxa"/>
            <w:vAlign w:val="center"/>
          </w:tcPr>
          <w:p w:rsidR="005121EF" w:rsidRDefault="00842E96">
            <w:pPr>
              <w:pStyle w:val="4"/>
            </w:pPr>
            <w:r>
              <w:t>360.00</w:t>
            </w:r>
          </w:p>
        </w:tc>
        <w:tc>
          <w:tcPr>
            <w:tcW w:w="1134" w:type="dxa"/>
            <w:vAlign w:val="center"/>
          </w:tcPr>
          <w:p w:rsidR="005121EF" w:rsidRDefault="00842E96">
            <w:pPr>
              <w:pStyle w:val="2"/>
            </w:pPr>
            <w:r>
              <w:t>其他政法、检测专用设备</w:t>
            </w:r>
          </w:p>
        </w:tc>
        <w:tc>
          <w:tcPr>
            <w:tcW w:w="1134" w:type="dxa"/>
            <w:vAlign w:val="center"/>
          </w:tcPr>
          <w:p w:rsidR="005121EF" w:rsidRDefault="00842E96">
            <w:pPr>
              <w:pStyle w:val="2"/>
            </w:pPr>
            <w:r>
              <w:t>A032599</w:t>
            </w:r>
          </w:p>
        </w:tc>
        <w:tc>
          <w:tcPr>
            <w:tcW w:w="709" w:type="dxa"/>
            <w:vAlign w:val="center"/>
          </w:tcPr>
          <w:p w:rsidR="005121EF" w:rsidRDefault="00842E96">
            <w:pPr>
              <w:pStyle w:val="3"/>
            </w:pPr>
            <w:r>
              <w:t>批</w:t>
            </w:r>
          </w:p>
        </w:tc>
        <w:tc>
          <w:tcPr>
            <w:tcW w:w="850" w:type="dxa"/>
            <w:vAlign w:val="center"/>
          </w:tcPr>
          <w:p w:rsidR="005121EF" w:rsidRDefault="00842E96">
            <w:pPr>
              <w:pStyle w:val="4"/>
            </w:pPr>
            <w:r>
              <w:t>1</w:t>
            </w:r>
          </w:p>
        </w:tc>
        <w:tc>
          <w:tcPr>
            <w:tcW w:w="850" w:type="dxa"/>
            <w:vAlign w:val="center"/>
          </w:tcPr>
          <w:p w:rsidR="005121EF" w:rsidRDefault="00842E96">
            <w:pPr>
              <w:pStyle w:val="4"/>
            </w:pPr>
            <w:r>
              <w:t>64.00</w:t>
            </w:r>
          </w:p>
        </w:tc>
        <w:tc>
          <w:tcPr>
            <w:tcW w:w="964" w:type="dxa"/>
            <w:vAlign w:val="center"/>
          </w:tcPr>
          <w:p w:rsidR="005121EF" w:rsidRDefault="00842E96">
            <w:pPr>
              <w:pStyle w:val="4"/>
            </w:pPr>
            <w:r>
              <w:t>64.00</w:t>
            </w:r>
          </w:p>
        </w:tc>
        <w:tc>
          <w:tcPr>
            <w:tcW w:w="964" w:type="dxa"/>
            <w:vAlign w:val="center"/>
          </w:tcPr>
          <w:p w:rsidR="005121EF" w:rsidRDefault="00842E96">
            <w:pPr>
              <w:pStyle w:val="4"/>
            </w:pPr>
            <w:r>
              <w:t>64.00</w:t>
            </w: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842E96">
            <w:pPr>
              <w:pStyle w:val="4"/>
            </w:pPr>
            <w:r>
              <w:t>64.00</w:t>
            </w:r>
          </w:p>
        </w:tc>
      </w:tr>
      <w:tr w:rsidR="005121EF">
        <w:trPr>
          <w:cantSplit/>
          <w:jc w:val="center"/>
        </w:trPr>
        <w:tc>
          <w:tcPr>
            <w:tcW w:w="1701" w:type="dxa"/>
            <w:vAlign w:val="center"/>
          </w:tcPr>
          <w:p w:rsidR="005121EF" w:rsidRDefault="00842E96">
            <w:pPr>
              <w:pStyle w:val="2"/>
            </w:pPr>
            <w:r>
              <w:t>道路交通秩序专项业务经费</w:t>
            </w:r>
          </w:p>
        </w:tc>
        <w:tc>
          <w:tcPr>
            <w:tcW w:w="964" w:type="dxa"/>
            <w:vAlign w:val="center"/>
          </w:tcPr>
          <w:p w:rsidR="005121EF" w:rsidRDefault="00842E96">
            <w:pPr>
              <w:pStyle w:val="4"/>
            </w:pPr>
            <w:r>
              <w:t>360.00</w:t>
            </w:r>
          </w:p>
        </w:tc>
        <w:tc>
          <w:tcPr>
            <w:tcW w:w="1134" w:type="dxa"/>
            <w:vAlign w:val="center"/>
          </w:tcPr>
          <w:p w:rsidR="005121EF" w:rsidRDefault="00842E96">
            <w:pPr>
              <w:pStyle w:val="2"/>
            </w:pPr>
            <w:r>
              <w:t>制服</w:t>
            </w:r>
          </w:p>
        </w:tc>
        <w:tc>
          <w:tcPr>
            <w:tcW w:w="1134" w:type="dxa"/>
            <w:vAlign w:val="center"/>
          </w:tcPr>
          <w:p w:rsidR="005121EF" w:rsidRDefault="00842E96">
            <w:pPr>
              <w:pStyle w:val="2"/>
            </w:pPr>
            <w:r>
              <w:t>A07030101</w:t>
            </w:r>
          </w:p>
        </w:tc>
        <w:tc>
          <w:tcPr>
            <w:tcW w:w="709" w:type="dxa"/>
            <w:vAlign w:val="center"/>
          </w:tcPr>
          <w:p w:rsidR="005121EF" w:rsidRDefault="00842E96">
            <w:pPr>
              <w:pStyle w:val="3"/>
            </w:pPr>
            <w:r>
              <w:t>批</w:t>
            </w:r>
          </w:p>
        </w:tc>
        <w:tc>
          <w:tcPr>
            <w:tcW w:w="850" w:type="dxa"/>
            <w:vAlign w:val="center"/>
          </w:tcPr>
          <w:p w:rsidR="005121EF" w:rsidRDefault="00842E96">
            <w:pPr>
              <w:pStyle w:val="4"/>
            </w:pPr>
            <w:r>
              <w:t>1</w:t>
            </w:r>
          </w:p>
        </w:tc>
        <w:tc>
          <w:tcPr>
            <w:tcW w:w="850" w:type="dxa"/>
            <w:vAlign w:val="center"/>
          </w:tcPr>
          <w:p w:rsidR="005121EF" w:rsidRDefault="00842E96">
            <w:pPr>
              <w:pStyle w:val="4"/>
            </w:pPr>
            <w:r>
              <w:t>220.00</w:t>
            </w:r>
          </w:p>
        </w:tc>
        <w:tc>
          <w:tcPr>
            <w:tcW w:w="964" w:type="dxa"/>
            <w:vAlign w:val="center"/>
          </w:tcPr>
          <w:p w:rsidR="005121EF" w:rsidRDefault="00842E96">
            <w:pPr>
              <w:pStyle w:val="4"/>
            </w:pPr>
            <w:r>
              <w:t>220.00</w:t>
            </w:r>
          </w:p>
        </w:tc>
        <w:tc>
          <w:tcPr>
            <w:tcW w:w="964" w:type="dxa"/>
            <w:vAlign w:val="center"/>
          </w:tcPr>
          <w:p w:rsidR="005121EF" w:rsidRDefault="00842E96">
            <w:pPr>
              <w:pStyle w:val="4"/>
            </w:pPr>
            <w:r>
              <w:t>220.00</w:t>
            </w: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842E96">
            <w:pPr>
              <w:pStyle w:val="4"/>
            </w:pPr>
            <w:r>
              <w:t>66.00</w:t>
            </w:r>
          </w:p>
        </w:tc>
      </w:tr>
      <w:tr w:rsidR="005121EF">
        <w:trPr>
          <w:cantSplit/>
          <w:jc w:val="center"/>
        </w:trPr>
        <w:tc>
          <w:tcPr>
            <w:tcW w:w="1701" w:type="dxa"/>
            <w:vAlign w:val="center"/>
          </w:tcPr>
          <w:p w:rsidR="005121EF" w:rsidRDefault="00842E96">
            <w:pPr>
              <w:pStyle w:val="2"/>
            </w:pPr>
            <w:r>
              <w:t>道路交通秩序专项业务经费</w:t>
            </w:r>
          </w:p>
        </w:tc>
        <w:tc>
          <w:tcPr>
            <w:tcW w:w="964" w:type="dxa"/>
            <w:vAlign w:val="center"/>
          </w:tcPr>
          <w:p w:rsidR="005121EF" w:rsidRDefault="00842E96">
            <w:pPr>
              <w:pStyle w:val="4"/>
            </w:pPr>
            <w:r>
              <w:t>360.00</w:t>
            </w:r>
          </w:p>
        </w:tc>
        <w:tc>
          <w:tcPr>
            <w:tcW w:w="1134" w:type="dxa"/>
            <w:vAlign w:val="center"/>
          </w:tcPr>
          <w:p w:rsidR="005121EF" w:rsidRDefault="00842E96">
            <w:pPr>
              <w:pStyle w:val="2"/>
            </w:pPr>
            <w:r>
              <w:t>其他不另分类的物品</w:t>
            </w:r>
          </w:p>
        </w:tc>
        <w:tc>
          <w:tcPr>
            <w:tcW w:w="1134" w:type="dxa"/>
            <w:vAlign w:val="center"/>
          </w:tcPr>
          <w:p w:rsidR="005121EF" w:rsidRDefault="00842E96">
            <w:pPr>
              <w:pStyle w:val="2"/>
            </w:pPr>
            <w:r>
              <w:t>A9999</w:t>
            </w:r>
          </w:p>
        </w:tc>
        <w:tc>
          <w:tcPr>
            <w:tcW w:w="709" w:type="dxa"/>
            <w:vAlign w:val="center"/>
          </w:tcPr>
          <w:p w:rsidR="005121EF" w:rsidRDefault="00842E96">
            <w:pPr>
              <w:pStyle w:val="3"/>
            </w:pPr>
            <w:r>
              <w:t>批</w:t>
            </w:r>
          </w:p>
        </w:tc>
        <w:tc>
          <w:tcPr>
            <w:tcW w:w="850" w:type="dxa"/>
            <w:vAlign w:val="center"/>
          </w:tcPr>
          <w:p w:rsidR="005121EF" w:rsidRDefault="00842E96">
            <w:pPr>
              <w:pStyle w:val="4"/>
            </w:pPr>
            <w:r>
              <w:t>1</w:t>
            </w:r>
          </w:p>
        </w:tc>
        <w:tc>
          <w:tcPr>
            <w:tcW w:w="850" w:type="dxa"/>
            <w:vAlign w:val="center"/>
          </w:tcPr>
          <w:p w:rsidR="005121EF" w:rsidRDefault="00842E96">
            <w:pPr>
              <w:pStyle w:val="4"/>
            </w:pPr>
            <w:r>
              <w:t>76.00</w:t>
            </w:r>
          </w:p>
        </w:tc>
        <w:tc>
          <w:tcPr>
            <w:tcW w:w="964" w:type="dxa"/>
            <w:vAlign w:val="center"/>
          </w:tcPr>
          <w:p w:rsidR="005121EF" w:rsidRDefault="00842E96">
            <w:pPr>
              <w:pStyle w:val="4"/>
            </w:pPr>
            <w:r>
              <w:t>76.00</w:t>
            </w:r>
          </w:p>
        </w:tc>
        <w:tc>
          <w:tcPr>
            <w:tcW w:w="964" w:type="dxa"/>
            <w:vAlign w:val="center"/>
          </w:tcPr>
          <w:p w:rsidR="005121EF" w:rsidRDefault="00842E96">
            <w:pPr>
              <w:pStyle w:val="4"/>
            </w:pPr>
            <w:r>
              <w:t>76.00</w:t>
            </w: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842E96">
            <w:pPr>
              <w:pStyle w:val="4"/>
            </w:pPr>
            <w:r>
              <w:t>76.00</w:t>
            </w:r>
          </w:p>
        </w:tc>
      </w:tr>
      <w:tr w:rsidR="005121EF">
        <w:trPr>
          <w:cantSplit/>
          <w:jc w:val="center"/>
        </w:trPr>
        <w:tc>
          <w:tcPr>
            <w:tcW w:w="1701" w:type="dxa"/>
            <w:vAlign w:val="center"/>
          </w:tcPr>
          <w:p w:rsidR="005121EF" w:rsidRDefault="00842E96">
            <w:pPr>
              <w:pStyle w:val="2"/>
            </w:pPr>
            <w:r>
              <w:t>基建工程款</w:t>
            </w:r>
          </w:p>
        </w:tc>
        <w:tc>
          <w:tcPr>
            <w:tcW w:w="964" w:type="dxa"/>
            <w:vAlign w:val="center"/>
          </w:tcPr>
          <w:p w:rsidR="005121EF" w:rsidRDefault="00842E96">
            <w:pPr>
              <w:pStyle w:val="4"/>
            </w:pPr>
            <w:r>
              <w:t>500.00</w:t>
            </w:r>
          </w:p>
        </w:tc>
        <w:tc>
          <w:tcPr>
            <w:tcW w:w="1134" w:type="dxa"/>
            <w:vAlign w:val="center"/>
          </w:tcPr>
          <w:p w:rsidR="005121EF" w:rsidRDefault="00842E96">
            <w:pPr>
              <w:pStyle w:val="2"/>
            </w:pPr>
            <w:r>
              <w:t>业务用房施工</w:t>
            </w:r>
          </w:p>
        </w:tc>
        <w:tc>
          <w:tcPr>
            <w:tcW w:w="1134" w:type="dxa"/>
            <w:vAlign w:val="center"/>
          </w:tcPr>
          <w:p w:rsidR="005121EF" w:rsidRDefault="00842E96">
            <w:pPr>
              <w:pStyle w:val="2"/>
            </w:pPr>
            <w:r>
              <w:t>B010402</w:t>
            </w:r>
          </w:p>
        </w:tc>
        <w:tc>
          <w:tcPr>
            <w:tcW w:w="709" w:type="dxa"/>
            <w:vAlign w:val="center"/>
          </w:tcPr>
          <w:p w:rsidR="005121EF" w:rsidRDefault="00842E96">
            <w:pPr>
              <w:pStyle w:val="3"/>
            </w:pPr>
            <w:r>
              <w:t>座</w:t>
            </w:r>
          </w:p>
        </w:tc>
        <w:tc>
          <w:tcPr>
            <w:tcW w:w="850" w:type="dxa"/>
            <w:vAlign w:val="center"/>
          </w:tcPr>
          <w:p w:rsidR="005121EF" w:rsidRDefault="00842E96">
            <w:pPr>
              <w:pStyle w:val="4"/>
            </w:pPr>
            <w:r>
              <w:t>1</w:t>
            </w:r>
          </w:p>
        </w:tc>
        <w:tc>
          <w:tcPr>
            <w:tcW w:w="850" w:type="dxa"/>
            <w:vAlign w:val="center"/>
          </w:tcPr>
          <w:p w:rsidR="005121EF" w:rsidRDefault="00842E96">
            <w:pPr>
              <w:pStyle w:val="4"/>
            </w:pPr>
            <w:r>
              <w:t>500.00</w:t>
            </w:r>
          </w:p>
        </w:tc>
        <w:tc>
          <w:tcPr>
            <w:tcW w:w="964" w:type="dxa"/>
            <w:vAlign w:val="center"/>
          </w:tcPr>
          <w:p w:rsidR="005121EF" w:rsidRDefault="00842E96">
            <w:pPr>
              <w:pStyle w:val="4"/>
            </w:pPr>
            <w:r>
              <w:t>500.00</w:t>
            </w:r>
          </w:p>
        </w:tc>
        <w:tc>
          <w:tcPr>
            <w:tcW w:w="964" w:type="dxa"/>
            <w:vAlign w:val="center"/>
          </w:tcPr>
          <w:p w:rsidR="005121EF" w:rsidRDefault="00842E96">
            <w:pPr>
              <w:pStyle w:val="4"/>
            </w:pPr>
            <w:r>
              <w:t>500.00</w:t>
            </w: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842E96">
            <w:pPr>
              <w:pStyle w:val="4"/>
            </w:pPr>
            <w:r>
              <w:t>150.00</w:t>
            </w:r>
          </w:p>
        </w:tc>
      </w:tr>
      <w:tr w:rsidR="005121EF">
        <w:trPr>
          <w:cantSplit/>
          <w:jc w:val="center"/>
        </w:trPr>
        <w:tc>
          <w:tcPr>
            <w:tcW w:w="1701" w:type="dxa"/>
            <w:vAlign w:val="center"/>
          </w:tcPr>
          <w:p w:rsidR="005121EF" w:rsidRDefault="00842E96">
            <w:pPr>
              <w:pStyle w:val="2"/>
            </w:pPr>
            <w:r>
              <w:lastRenderedPageBreak/>
              <w:t>交通协管业务经费</w:t>
            </w:r>
          </w:p>
        </w:tc>
        <w:tc>
          <w:tcPr>
            <w:tcW w:w="964" w:type="dxa"/>
            <w:vAlign w:val="center"/>
          </w:tcPr>
          <w:p w:rsidR="005121EF" w:rsidRDefault="00842E96">
            <w:pPr>
              <w:pStyle w:val="4"/>
            </w:pPr>
            <w:r>
              <w:t>1600.00</w:t>
            </w:r>
          </w:p>
        </w:tc>
        <w:tc>
          <w:tcPr>
            <w:tcW w:w="1134" w:type="dxa"/>
            <w:vAlign w:val="center"/>
          </w:tcPr>
          <w:p w:rsidR="005121EF" w:rsidRDefault="00842E96">
            <w:pPr>
              <w:pStyle w:val="2"/>
            </w:pPr>
            <w:r>
              <w:t>其他服务</w:t>
            </w:r>
          </w:p>
        </w:tc>
        <w:tc>
          <w:tcPr>
            <w:tcW w:w="1134" w:type="dxa"/>
            <w:vAlign w:val="center"/>
          </w:tcPr>
          <w:p w:rsidR="005121EF" w:rsidRDefault="00842E96">
            <w:pPr>
              <w:pStyle w:val="2"/>
            </w:pPr>
            <w:r>
              <w:t>C99</w:t>
            </w:r>
          </w:p>
        </w:tc>
        <w:tc>
          <w:tcPr>
            <w:tcW w:w="709" w:type="dxa"/>
            <w:vAlign w:val="center"/>
          </w:tcPr>
          <w:p w:rsidR="005121EF" w:rsidRDefault="00842E96">
            <w:pPr>
              <w:pStyle w:val="3"/>
            </w:pPr>
            <w:r>
              <w:t>项</w:t>
            </w:r>
          </w:p>
        </w:tc>
        <w:tc>
          <w:tcPr>
            <w:tcW w:w="850" w:type="dxa"/>
            <w:vAlign w:val="center"/>
          </w:tcPr>
          <w:p w:rsidR="005121EF" w:rsidRDefault="00842E96">
            <w:pPr>
              <w:pStyle w:val="4"/>
            </w:pPr>
            <w:r>
              <w:t>1</w:t>
            </w:r>
          </w:p>
        </w:tc>
        <w:tc>
          <w:tcPr>
            <w:tcW w:w="850" w:type="dxa"/>
            <w:vAlign w:val="center"/>
          </w:tcPr>
          <w:p w:rsidR="005121EF" w:rsidRDefault="00842E96">
            <w:pPr>
              <w:pStyle w:val="4"/>
            </w:pPr>
            <w:r>
              <w:t>1600.00</w:t>
            </w:r>
          </w:p>
        </w:tc>
        <w:tc>
          <w:tcPr>
            <w:tcW w:w="964" w:type="dxa"/>
            <w:vAlign w:val="center"/>
          </w:tcPr>
          <w:p w:rsidR="005121EF" w:rsidRDefault="00842E96">
            <w:pPr>
              <w:pStyle w:val="4"/>
            </w:pPr>
            <w:r>
              <w:t>1600.00</w:t>
            </w:r>
          </w:p>
        </w:tc>
        <w:tc>
          <w:tcPr>
            <w:tcW w:w="964" w:type="dxa"/>
            <w:vAlign w:val="center"/>
          </w:tcPr>
          <w:p w:rsidR="005121EF" w:rsidRDefault="00842E96">
            <w:pPr>
              <w:pStyle w:val="4"/>
            </w:pPr>
            <w:r>
              <w:t>1600.00</w:t>
            </w: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5121EF">
            <w:pPr>
              <w:pStyle w:val="4"/>
            </w:pPr>
          </w:p>
        </w:tc>
        <w:tc>
          <w:tcPr>
            <w:tcW w:w="964" w:type="dxa"/>
            <w:vAlign w:val="center"/>
          </w:tcPr>
          <w:p w:rsidR="005121EF" w:rsidRDefault="00842E96">
            <w:pPr>
              <w:pStyle w:val="4"/>
            </w:pPr>
            <w:r>
              <w:t>480.00</w:t>
            </w:r>
          </w:p>
        </w:tc>
      </w:tr>
    </w:tbl>
    <w:p w:rsidR="005121EF" w:rsidRDefault="00842E96">
      <w:pPr>
        <w:spacing w:line="500" w:lineRule="exact"/>
        <w:ind w:firstLine="420"/>
      </w:pPr>
      <w:r>
        <w:rPr>
          <w:rFonts w:ascii="方正书宋_GBK" w:eastAsia="方正书宋_GBK" w:hAnsi="方正书宋_GBK" w:cs="方正书宋_GBK"/>
          <w:color w:val="000000"/>
          <w:sz w:val="21"/>
        </w:rPr>
        <w:t>注：同一采购目录序号的物品，其单价会因配置规格不同而变动，均符合资产配置标准。涉密采购事项按照相关规定执行。</w:t>
      </w:r>
    </w:p>
    <w:p w:rsidR="005121EF" w:rsidRDefault="00842E96">
      <w:pPr>
        <w:ind w:firstLine="640"/>
      </w:pPr>
      <w:r>
        <w:rPr>
          <w:rFonts w:eastAsia="方正仿宋_GBK"/>
          <w:color w:val="000000"/>
          <w:sz w:val="32"/>
        </w:rPr>
        <w:t xml:space="preserve"> </w:t>
      </w:r>
    </w:p>
    <w:p w:rsidR="005121EF" w:rsidRDefault="00842E96">
      <w:pPr>
        <w:spacing w:before="10" w:after="10"/>
        <w:ind w:firstLine="640"/>
        <w:outlineLvl w:val="5"/>
      </w:pPr>
      <w:r>
        <w:rPr>
          <w:rFonts w:ascii="黑体" w:eastAsia="黑体" w:hAnsi="黑体" w:cs="黑体"/>
          <w:color w:val="000000"/>
          <w:sz w:val="32"/>
        </w:rPr>
        <w:t>七、国有资产信息</w:t>
      </w:r>
    </w:p>
    <w:p w:rsidR="005121EF" w:rsidRDefault="00842E96">
      <w:pPr>
        <w:spacing w:line="500" w:lineRule="exact"/>
        <w:ind w:firstLine="560"/>
      </w:pPr>
      <w:r>
        <w:rPr>
          <w:rFonts w:eastAsia="方正仿宋_GBK"/>
          <w:color w:val="000000"/>
          <w:sz w:val="28"/>
        </w:rPr>
        <w:t>唐山市公安交通警察支队上年末固定资产金额为</w:t>
      </w:r>
      <w:r>
        <w:rPr>
          <w:rFonts w:eastAsia="方正仿宋_GBK"/>
          <w:color w:val="000000"/>
          <w:sz w:val="28"/>
        </w:rPr>
        <w:t>38018.11</w:t>
      </w:r>
      <w:r>
        <w:rPr>
          <w:rFonts w:eastAsia="方正仿宋_GBK"/>
          <w:color w:val="000000"/>
          <w:sz w:val="28"/>
        </w:rPr>
        <w:t>万元（详见下表）。本年度拟购置固定资产总额为</w:t>
      </w:r>
      <w:r>
        <w:rPr>
          <w:rFonts w:eastAsia="方正仿宋_GBK"/>
          <w:color w:val="000000"/>
          <w:sz w:val="28"/>
        </w:rPr>
        <w:t>864.00</w:t>
      </w:r>
      <w:r>
        <w:rPr>
          <w:rFonts w:eastAsia="方正仿宋_GBK"/>
          <w:color w:val="000000"/>
          <w:sz w:val="28"/>
        </w:rPr>
        <w:t>万元，已按要求列入政府采购预算，详见政府采购预算表。</w:t>
      </w:r>
    </w:p>
    <w:p w:rsidR="005121EF" w:rsidRDefault="00842E96">
      <w:pPr>
        <w:jc w:val="center"/>
      </w:pPr>
      <w:r>
        <w:rPr>
          <w:rFonts w:ascii="方正小标宋_GBK" w:eastAsia="方正小标宋_GBK" w:hAnsi="方正小标宋_GBK" w:cs="方正小标宋_GBK"/>
          <w:color w:val="000000"/>
          <w:sz w:val="36"/>
        </w:rPr>
        <w:t>单位固定资产占用情况表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7370"/>
        <w:gridCol w:w="2835"/>
        <w:gridCol w:w="2835"/>
      </w:tblGrid>
      <w:tr w:rsidR="003942CD" w:rsidTr="003942CD">
        <w:trPr>
          <w:tblHeader/>
          <w:jc w:val="center"/>
        </w:trPr>
        <w:tc>
          <w:tcPr>
            <w:tcW w:w="7370" w:type="dxa"/>
            <w:tcBorders>
              <w:top w:val="single" w:sz="6" w:space="0" w:color="FFFFFF"/>
              <w:left w:val="single" w:sz="6" w:space="0" w:color="FFFFFF"/>
              <w:right w:val="single" w:sz="6" w:space="0" w:color="FFFFFF"/>
            </w:tcBorders>
            <w:vAlign w:val="center"/>
          </w:tcPr>
          <w:p w:rsidR="005121EF" w:rsidRDefault="00842E96">
            <w:pPr>
              <w:pStyle w:val="20"/>
            </w:pPr>
            <w:r>
              <w:t>451202002唐山市公安交通警察支队</w:t>
            </w:r>
          </w:p>
        </w:tc>
        <w:tc>
          <w:tcPr>
            <w:tcW w:w="5669" w:type="dxa"/>
            <w:gridSpan w:val="2"/>
            <w:tcBorders>
              <w:top w:val="single" w:sz="6" w:space="0" w:color="FFFFFF"/>
              <w:left w:val="single" w:sz="6" w:space="0" w:color="FFFFFF"/>
              <w:right w:val="single" w:sz="6" w:space="0" w:color="FFFFFF"/>
            </w:tcBorders>
            <w:vAlign w:val="center"/>
          </w:tcPr>
          <w:p w:rsidR="005121EF" w:rsidRDefault="00842E96">
            <w:pPr>
              <w:pStyle w:val="22"/>
            </w:pPr>
            <w:r>
              <w:t>截止时间：2021-12-31</w:t>
            </w:r>
          </w:p>
        </w:tc>
      </w:tr>
      <w:tr w:rsidR="005121EF">
        <w:trPr>
          <w:tblHeader/>
          <w:jc w:val="center"/>
        </w:trPr>
        <w:tc>
          <w:tcPr>
            <w:tcW w:w="7370" w:type="dxa"/>
            <w:vAlign w:val="center"/>
          </w:tcPr>
          <w:p w:rsidR="005121EF" w:rsidRDefault="00842E96">
            <w:pPr>
              <w:pStyle w:val="1"/>
            </w:pPr>
            <w:r>
              <w:t>项   目</w:t>
            </w:r>
          </w:p>
        </w:tc>
        <w:tc>
          <w:tcPr>
            <w:tcW w:w="2835" w:type="dxa"/>
            <w:vAlign w:val="center"/>
          </w:tcPr>
          <w:p w:rsidR="005121EF" w:rsidRDefault="00842E96">
            <w:pPr>
              <w:pStyle w:val="1"/>
            </w:pPr>
            <w:r>
              <w:t>数量</w:t>
            </w:r>
          </w:p>
        </w:tc>
        <w:tc>
          <w:tcPr>
            <w:tcW w:w="2835" w:type="dxa"/>
            <w:vAlign w:val="center"/>
          </w:tcPr>
          <w:p w:rsidR="005121EF" w:rsidRDefault="00842E96">
            <w:pPr>
              <w:pStyle w:val="1"/>
            </w:pPr>
            <w:r>
              <w:t>价值（金额单位：万元）</w:t>
            </w:r>
          </w:p>
        </w:tc>
      </w:tr>
      <w:tr w:rsidR="005121EF">
        <w:trPr>
          <w:jc w:val="center"/>
        </w:trPr>
        <w:tc>
          <w:tcPr>
            <w:tcW w:w="7370" w:type="dxa"/>
            <w:vAlign w:val="center"/>
          </w:tcPr>
          <w:p w:rsidR="005121EF" w:rsidRDefault="00842E96">
            <w:pPr>
              <w:pStyle w:val="2"/>
            </w:pPr>
            <w:r>
              <w:t>资产总额</w:t>
            </w:r>
          </w:p>
        </w:tc>
        <w:tc>
          <w:tcPr>
            <w:tcW w:w="2835" w:type="dxa"/>
            <w:vAlign w:val="center"/>
          </w:tcPr>
          <w:p w:rsidR="005121EF" w:rsidRDefault="005121EF">
            <w:pPr>
              <w:pStyle w:val="3"/>
            </w:pPr>
          </w:p>
        </w:tc>
        <w:tc>
          <w:tcPr>
            <w:tcW w:w="2835" w:type="dxa"/>
            <w:vAlign w:val="center"/>
          </w:tcPr>
          <w:p w:rsidR="005121EF" w:rsidRDefault="00842E96">
            <w:pPr>
              <w:pStyle w:val="4"/>
            </w:pPr>
            <w:r>
              <w:t>38018.11</w:t>
            </w:r>
          </w:p>
        </w:tc>
      </w:tr>
      <w:tr w:rsidR="005121EF">
        <w:trPr>
          <w:jc w:val="center"/>
        </w:trPr>
        <w:tc>
          <w:tcPr>
            <w:tcW w:w="7370" w:type="dxa"/>
            <w:vAlign w:val="center"/>
          </w:tcPr>
          <w:p w:rsidR="005121EF" w:rsidRDefault="00842E96">
            <w:pPr>
              <w:pStyle w:val="2"/>
            </w:pPr>
            <w:r>
              <w:t>1、房屋（平方米）</w:t>
            </w:r>
          </w:p>
        </w:tc>
        <w:tc>
          <w:tcPr>
            <w:tcW w:w="2835" w:type="dxa"/>
            <w:vAlign w:val="center"/>
          </w:tcPr>
          <w:p w:rsidR="005121EF" w:rsidRDefault="00842E96">
            <w:pPr>
              <w:pStyle w:val="3"/>
            </w:pPr>
            <w:r>
              <w:t>51554.92</w:t>
            </w:r>
          </w:p>
        </w:tc>
        <w:tc>
          <w:tcPr>
            <w:tcW w:w="2835" w:type="dxa"/>
            <w:vAlign w:val="center"/>
          </w:tcPr>
          <w:p w:rsidR="005121EF" w:rsidRDefault="00842E96">
            <w:pPr>
              <w:pStyle w:val="4"/>
            </w:pPr>
            <w:r>
              <w:t>12886.90</w:t>
            </w:r>
          </w:p>
        </w:tc>
      </w:tr>
      <w:tr w:rsidR="005121EF">
        <w:trPr>
          <w:jc w:val="center"/>
        </w:trPr>
        <w:tc>
          <w:tcPr>
            <w:tcW w:w="7370" w:type="dxa"/>
            <w:vAlign w:val="center"/>
          </w:tcPr>
          <w:p w:rsidR="005121EF" w:rsidRDefault="00842E96">
            <w:pPr>
              <w:pStyle w:val="2"/>
            </w:pPr>
            <w:r>
              <w:t xml:space="preserve">　　其中：办公用房（平方米）</w:t>
            </w:r>
          </w:p>
        </w:tc>
        <w:tc>
          <w:tcPr>
            <w:tcW w:w="2835" w:type="dxa"/>
            <w:vAlign w:val="center"/>
          </w:tcPr>
          <w:p w:rsidR="005121EF" w:rsidRDefault="00842E96">
            <w:pPr>
              <w:pStyle w:val="3"/>
            </w:pPr>
            <w:r>
              <w:t>51554.92</w:t>
            </w:r>
          </w:p>
        </w:tc>
        <w:tc>
          <w:tcPr>
            <w:tcW w:w="2835" w:type="dxa"/>
            <w:vAlign w:val="center"/>
          </w:tcPr>
          <w:p w:rsidR="005121EF" w:rsidRDefault="00842E96">
            <w:pPr>
              <w:pStyle w:val="4"/>
            </w:pPr>
            <w:r>
              <w:t>12886.90</w:t>
            </w:r>
          </w:p>
        </w:tc>
      </w:tr>
      <w:tr w:rsidR="005121EF">
        <w:trPr>
          <w:jc w:val="center"/>
        </w:trPr>
        <w:tc>
          <w:tcPr>
            <w:tcW w:w="7370" w:type="dxa"/>
            <w:vAlign w:val="center"/>
          </w:tcPr>
          <w:p w:rsidR="005121EF" w:rsidRDefault="00842E96">
            <w:pPr>
              <w:pStyle w:val="2"/>
            </w:pPr>
            <w:r>
              <w:t>2、车辆（台、辆）</w:t>
            </w:r>
          </w:p>
        </w:tc>
        <w:tc>
          <w:tcPr>
            <w:tcW w:w="2835" w:type="dxa"/>
            <w:vAlign w:val="center"/>
          </w:tcPr>
          <w:p w:rsidR="005121EF" w:rsidRDefault="00842E96">
            <w:pPr>
              <w:pStyle w:val="3"/>
            </w:pPr>
            <w:r>
              <w:t>227</w:t>
            </w:r>
          </w:p>
        </w:tc>
        <w:tc>
          <w:tcPr>
            <w:tcW w:w="2835" w:type="dxa"/>
            <w:vAlign w:val="center"/>
          </w:tcPr>
          <w:p w:rsidR="005121EF" w:rsidRDefault="00842E96">
            <w:pPr>
              <w:pStyle w:val="4"/>
            </w:pPr>
            <w:r>
              <w:t>2955.16</w:t>
            </w:r>
          </w:p>
        </w:tc>
      </w:tr>
      <w:tr w:rsidR="005121EF">
        <w:trPr>
          <w:jc w:val="center"/>
        </w:trPr>
        <w:tc>
          <w:tcPr>
            <w:tcW w:w="7370" w:type="dxa"/>
            <w:vAlign w:val="center"/>
          </w:tcPr>
          <w:p w:rsidR="005121EF" w:rsidRDefault="00842E96">
            <w:pPr>
              <w:pStyle w:val="2"/>
            </w:pPr>
            <w:r>
              <w:t>3、单价在20万元以上的设备</w:t>
            </w:r>
          </w:p>
        </w:tc>
        <w:tc>
          <w:tcPr>
            <w:tcW w:w="2835" w:type="dxa"/>
            <w:vAlign w:val="center"/>
          </w:tcPr>
          <w:p w:rsidR="005121EF" w:rsidRDefault="00842E96">
            <w:pPr>
              <w:pStyle w:val="3"/>
            </w:pPr>
            <w:r>
              <w:t>51</w:t>
            </w:r>
          </w:p>
        </w:tc>
        <w:tc>
          <w:tcPr>
            <w:tcW w:w="2835" w:type="dxa"/>
            <w:vAlign w:val="center"/>
          </w:tcPr>
          <w:p w:rsidR="005121EF" w:rsidRDefault="00842E96">
            <w:pPr>
              <w:pStyle w:val="4"/>
            </w:pPr>
            <w:r>
              <w:t>6893.17</w:t>
            </w:r>
          </w:p>
        </w:tc>
      </w:tr>
      <w:tr w:rsidR="005121EF">
        <w:trPr>
          <w:jc w:val="center"/>
        </w:trPr>
        <w:tc>
          <w:tcPr>
            <w:tcW w:w="7370" w:type="dxa"/>
            <w:vAlign w:val="center"/>
          </w:tcPr>
          <w:p w:rsidR="005121EF" w:rsidRDefault="00842E96">
            <w:pPr>
              <w:pStyle w:val="2"/>
            </w:pPr>
            <w:r>
              <w:t>4、其他固定资产</w:t>
            </w:r>
          </w:p>
        </w:tc>
        <w:tc>
          <w:tcPr>
            <w:tcW w:w="2835" w:type="dxa"/>
            <w:vAlign w:val="center"/>
          </w:tcPr>
          <w:p w:rsidR="005121EF" w:rsidRDefault="00842E96">
            <w:pPr>
              <w:pStyle w:val="3"/>
            </w:pPr>
            <w:r>
              <w:t>14149</w:t>
            </w:r>
          </w:p>
        </w:tc>
        <w:tc>
          <w:tcPr>
            <w:tcW w:w="2835" w:type="dxa"/>
            <w:vAlign w:val="center"/>
          </w:tcPr>
          <w:p w:rsidR="005121EF" w:rsidRDefault="00842E96">
            <w:pPr>
              <w:pStyle w:val="4"/>
            </w:pPr>
            <w:r>
              <w:t>15282.88</w:t>
            </w:r>
          </w:p>
        </w:tc>
      </w:tr>
    </w:tbl>
    <w:p w:rsidR="005121EF" w:rsidRDefault="00842E96" w:rsidP="00BF6F1B">
      <w:r>
        <w:rPr>
          <w:rFonts w:eastAsia="方正仿宋_GBK"/>
          <w:color w:val="000000"/>
          <w:sz w:val="32"/>
        </w:rPr>
        <w:t xml:space="preserve"> </w:t>
      </w:r>
    </w:p>
    <w:p w:rsidR="005121EF" w:rsidRDefault="00842E96">
      <w:pPr>
        <w:spacing w:before="10" w:after="10"/>
        <w:ind w:firstLine="640"/>
        <w:outlineLvl w:val="5"/>
      </w:pPr>
      <w:r>
        <w:rPr>
          <w:rFonts w:ascii="黑体" w:eastAsia="黑体" w:hAnsi="黑体" w:cs="黑体"/>
          <w:color w:val="000000"/>
          <w:sz w:val="32"/>
        </w:rPr>
        <w:lastRenderedPageBreak/>
        <w:t>八、名词解释</w:t>
      </w:r>
    </w:p>
    <w:p w:rsidR="005121EF" w:rsidRDefault="00842E96">
      <w:pPr>
        <w:spacing w:line="500" w:lineRule="exact"/>
        <w:ind w:firstLine="560"/>
      </w:pPr>
      <w:r>
        <w:rPr>
          <w:rFonts w:eastAsia="方正仿宋_GBK"/>
          <w:color w:val="000000"/>
          <w:sz w:val="28"/>
        </w:rPr>
        <w:t>1</w:t>
      </w:r>
      <w:r>
        <w:rPr>
          <w:rFonts w:eastAsia="方正仿宋_GBK"/>
          <w:color w:val="000000"/>
          <w:sz w:val="28"/>
        </w:rPr>
        <w:t>、</w:t>
      </w:r>
      <w:r>
        <w:rPr>
          <w:rFonts w:eastAsia="方正仿宋_GBK"/>
          <w:b/>
          <w:color w:val="000000"/>
          <w:sz w:val="28"/>
        </w:rPr>
        <w:t>一般公共预算拨款收入：</w:t>
      </w:r>
      <w:r>
        <w:rPr>
          <w:rFonts w:eastAsia="方正仿宋_GBK"/>
          <w:color w:val="000000"/>
          <w:sz w:val="28"/>
        </w:rPr>
        <w:t>指省级财政当年拨付的资金。</w:t>
      </w:r>
    </w:p>
    <w:p w:rsidR="005121EF" w:rsidRDefault="00842E96">
      <w:pPr>
        <w:spacing w:line="500" w:lineRule="exact"/>
        <w:ind w:firstLine="560"/>
      </w:pPr>
      <w:r>
        <w:rPr>
          <w:rFonts w:eastAsia="方正仿宋_GBK"/>
          <w:color w:val="000000"/>
          <w:sz w:val="28"/>
        </w:rPr>
        <w:t>2</w:t>
      </w:r>
      <w:r>
        <w:rPr>
          <w:rFonts w:eastAsia="方正仿宋_GBK"/>
          <w:color w:val="000000"/>
          <w:sz w:val="28"/>
        </w:rPr>
        <w:t>、</w:t>
      </w:r>
      <w:r>
        <w:rPr>
          <w:rFonts w:eastAsia="方正仿宋_GBK"/>
          <w:b/>
          <w:color w:val="000000"/>
          <w:sz w:val="28"/>
        </w:rPr>
        <w:t>事业收入：</w:t>
      </w:r>
      <w:r>
        <w:rPr>
          <w:rFonts w:eastAsia="方正仿宋_GBK"/>
          <w:color w:val="000000"/>
          <w:sz w:val="28"/>
        </w:rPr>
        <w:t>指事业单位开展专业业务活动及辅助活动所取得的收入。</w:t>
      </w:r>
    </w:p>
    <w:p w:rsidR="005121EF" w:rsidRDefault="00842E96">
      <w:pPr>
        <w:spacing w:line="500" w:lineRule="exact"/>
        <w:ind w:firstLine="560"/>
      </w:pPr>
      <w:r>
        <w:rPr>
          <w:rFonts w:eastAsia="方正仿宋_GBK"/>
          <w:color w:val="000000"/>
          <w:sz w:val="28"/>
        </w:rPr>
        <w:t>3</w:t>
      </w:r>
      <w:r>
        <w:rPr>
          <w:rFonts w:eastAsia="方正仿宋_GBK"/>
          <w:color w:val="000000"/>
          <w:sz w:val="28"/>
        </w:rPr>
        <w:t>、</w:t>
      </w:r>
      <w:r>
        <w:rPr>
          <w:rFonts w:eastAsia="方正仿宋_GBK"/>
          <w:b/>
          <w:color w:val="000000"/>
          <w:sz w:val="28"/>
        </w:rPr>
        <w:t>其他收入：</w:t>
      </w:r>
      <w:r>
        <w:rPr>
          <w:rFonts w:eastAsia="方正仿宋_GBK"/>
          <w:color w:val="000000"/>
          <w:sz w:val="28"/>
        </w:rPr>
        <w:t>指除</w:t>
      </w:r>
      <w:r>
        <w:rPr>
          <w:rFonts w:eastAsia="方正仿宋_GBK"/>
          <w:color w:val="000000"/>
          <w:sz w:val="28"/>
        </w:rPr>
        <w:t>“</w:t>
      </w:r>
      <w:r>
        <w:rPr>
          <w:rFonts w:eastAsia="方正仿宋_GBK"/>
          <w:color w:val="000000"/>
          <w:sz w:val="28"/>
        </w:rPr>
        <w:t>一般公共预算拨款收入</w:t>
      </w:r>
      <w:r>
        <w:rPr>
          <w:rFonts w:eastAsia="方正仿宋_GBK"/>
          <w:color w:val="000000"/>
          <w:sz w:val="28"/>
        </w:rPr>
        <w:t>”</w:t>
      </w:r>
      <w:r>
        <w:rPr>
          <w:rFonts w:eastAsia="方正仿宋_GBK"/>
          <w:color w:val="000000"/>
          <w:sz w:val="28"/>
        </w:rPr>
        <w:t>、</w:t>
      </w:r>
      <w:r>
        <w:rPr>
          <w:rFonts w:eastAsia="方正仿宋_GBK"/>
          <w:color w:val="000000"/>
          <w:sz w:val="28"/>
        </w:rPr>
        <w:t>“</w:t>
      </w:r>
      <w:r>
        <w:rPr>
          <w:rFonts w:eastAsia="方正仿宋_GBK"/>
          <w:color w:val="000000"/>
          <w:sz w:val="28"/>
        </w:rPr>
        <w:t>事业收入</w:t>
      </w:r>
      <w:r>
        <w:rPr>
          <w:rFonts w:eastAsia="方正仿宋_GBK"/>
          <w:color w:val="000000"/>
          <w:sz w:val="28"/>
        </w:rPr>
        <w:t>”</w:t>
      </w:r>
      <w:r>
        <w:rPr>
          <w:rFonts w:eastAsia="方正仿宋_GBK"/>
          <w:color w:val="000000"/>
          <w:sz w:val="28"/>
        </w:rPr>
        <w:t>等以外的收入。主要是按规定动用的租房收入、存款利息收入等。</w:t>
      </w:r>
      <w:bookmarkStart w:id="1" w:name="_GoBack"/>
      <w:bookmarkEnd w:id="1"/>
    </w:p>
    <w:p w:rsidR="005121EF" w:rsidRDefault="00842E96">
      <w:pPr>
        <w:spacing w:line="500" w:lineRule="exact"/>
        <w:ind w:firstLine="560"/>
      </w:pPr>
      <w:r>
        <w:rPr>
          <w:rFonts w:eastAsia="方正仿宋_GBK"/>
          <w:color w:val="000000"/>
          <w:sz w:val="28"/>
        </w:rPr>
        <w:t>4</w:t>
      </w:r>
      <w:r>
        <w:rPr>
          <w:rFonts w:eastAsia="方正仿宋_GBK"/>
          <w:color w:val="000000"/>
          <w:sz w:val="28"/>
        </w:rPr>
        <w:t>、</w:t>
      </w:r>
      <w:r>
        <w:rPr>
          <w:rFonts w:eastAsia="方正仿宋_GBK"/>
          <w:b/>
          <w:color w:val="000000"/>
          <w:sz w:val="28"/>
        </w:rPr>
        <w:t>基本支出：</w:t>
      </w:r>
      <w:r>
        <w:rPr>
          <w:rFonts w:eastAsia="方正仿宋_GBK"/>
          <w:color w:val="000000"/>
          <w:sz w:val="28"/>
        </w:rPr>
        <w:t>指为保障机构正常运转、完成日常工作任务而发生的人员支出和公用支出。</w:t>
      </w:r>
    </w:p>
    <w:p w:rsidR="005121EF" w:rsidRDefault="00842E96">
      <w:pPr>
        <w:spacing w:line="500" w:lineRule="exact"/>
        <w:ind w:firstLine="560"/>
      </w:pPr>
      <w:r>
        <w:rPr>
          <w:rFonts w:eastAsia="方正仿宋_GBK"/>
          <w:color w:val="000000"/>
          <w:sz w:val="28"/>
        </w:rPr>
        <w:t>5</w:t>
      </w:r>
      <w:r>
        <w:rPr>
          <w:rFonts w:eastAsia="方正仿宋_GBK"/>
          <w:color w:val="000000"/>
          <w:sz w:val="28"/>
        </w:rPr>
        <w:t>、</w:t>
      </w:r>
      <w:r>
        <w:rPr>
          <w:rFonts w:eastAsia="方正仿宋_GBK"/>
          <w:b/>
          <w:color w:val="000000"/>
          <w:sz w:val="28"/>
        </w:rPr>
        <w:t>项目支出：</w:t>
      </w:r>
      <w:r>
        <w:rPr>
          <w:rFonts w:eastAsia="方正仿宋_GBK"/>
          <w:color w:val="000000"/>
          <w:sz w:val="28"/>
        </w:rPr>
        <w:t>指在基本支出之外为完成特定行政任务和事业发展目标所发生的支出。</w:t>
      </w:r>
    </w:p>
    <w:p w:rsidR="005121EF" w:rsidRDefault="00842E96">
      <w:pPr>
        <w:spacing w:line="500" w:lineRule="exact"/>
        <w:ind w:firstLine="560"/>
      </w:pPr>
      <w:r>
        <w:rPr>
          <w:rFonts w:eastAsia="方正仿宋_GBK"/>
          <w:color w:val="000000"/>
          <w:sz w:val="28"/>
        </w:rPr>
        <w:t>6</w:t>
      </w:r>
      <w:r>
        <w:rPr>
          <w:rFonts w:eastAsia="方正仿宋_GBK"/>
          <w:color w:val="000000"/>
          <w:sz w:val="28"/>
        </w:rPr>
        <w:t>、</w:t>
      </w:r>
      <w:r>
        <w:rPr>
          <w:rFonts w:eastAsia="方正仿宋_GBK"/>
          <w:b/>
          <w:color w:val="000000"/>
          <w:sz w:val="28"/>
        </w:rPr>
        <w:t>上缴上级支出：</w:t>
      </w:r>
      <w:r>
        <w:rPr>
          <w:rFonts w:eastAsia="方正仿宋_GBK"/>
          <w:color w:val="000000"/>
          <w:sz w:val="28"/>
        </w:rPr>
        <w:t>指下级单位上缴上级的支出。</w:t>
      </w:r>
    </w:p>
    <w:p w:rsidR="005121EF" w:rsidRDefault="00842E96">
      <w:pPr>
        <w:spacing w:line="500" w:lineRule="exact"/>
        <w:ind w:firstLine="560"/>
      </w:pPr>
      <w:r>
        <w:rPr>
          <w:rFonts w:eastAsia="方正仿宋_GBK"/>
          <w:color w:val="000000"/>
          <w:sz w:val="28"/>
        </w:rPr>
        <w:t>7</w:t>
      </w:r>
      <w:r>
        <w:rPr>
          <w:rFonts w:eastAsia="方正仿宋_GBK"/>
          <w:color w:val="000000"/>
          <w:sz w:val="28"/>
        </w:rPr>
        <w:t>、</w:t>
      </w:r>
      <w:r>
        <w:rPr>
          <w:rFonts w:eastAsia="方正仿宋_GBK"/>
          <w:b/>
          <w:color w:val="000000"/>
          <w:sz w:val="28"/>
        </w:rPr>
        <w:t>“</w:t>
      </w:r>
      <w:r>
        <w:rPr>
          <w:rFonts w:eastAsia="方正仿宋_GBK"/>
          <w:b/>
          <w:color w:val="000000"/>
          <w:sz w:val="28"/>
        </w:rPr>
        <w:t>三公</w:t>
      </w:r>
      <w:r>
        <w:rPr>
          <w:rFonts w:eastAsia="方正仿宋_GBK"/>
          <w:b/>
          <w:color w:val="000000"/>
          <w:sz w:val="28"/>
        </w:rPr>
        <w:t>”</w:t>
      </w:r>
      <w:r>
        <w:rPr>
          <w:rFonts w:eastAsia="方正仿宋_GBK"/>
          <w:b/>
          <w:color w:val="000000"/>
          <w:sz w:val="28"/>
        </w:rPr>
        <w:t>经费：</w:t>
      </w:r>
      <w:r>
        <w:rPr>
          <w:rFonts w:eastAsia="方正仿宋_GBK"/>
          <w:color w:val="000000"/>
          <w:sz w:val="28"/>
        </w:rPr>
        <w:t>纳入省级财政预算管理的</w:t>
      </w:r>
      <w:r>
        <w:rPr>
          <w:rFonts w:eastAsia="方正仿宋_GBK"/>
          <w:color w:val="000000"/>
          <w:sz w:val="28"/>
        </w:rPr>
        <w:t>“</w:t>
      </w:r>
      <w:r>
        <w:rPr>
          <w:rFonts w:eastAsia="方正仿宋_GBK"/>
          <w:color w:val="000000"/>
          <w:sz w:val="28"/>
        </w:rPr>
        <w:t>三公</w:t>
      </w:r>
      <w:r>
        <w:rPr>
          <w:rFonts w:eastAsia="方正仿宋_GBK"/>
          <w:color w:val="000000"/>
          <w:sz w:val="28"/>
        </w:rPr>
        <w:t>”</w:t>
      </w:r>
      <w:r>
        <w:rPr>
          <w:rFonts w:eastAsia="方正仿宋_GBK"/>
          <w:color w:val="000000"/>
          <w:sz w:val="28"/>
        </w:rPr>
        <w:t>经费，是指预算部门单位用财政拨款安排的因公出国（境）费、公务用车购置及运维费和公务接待费。其中，因公出国（境）费反映单位公务出国（境）的住宿费、旅费、伙食补助费、杂费、培训费等支出；公务用车购置及运维费反映单位公务用车购置费及租用费、燃料费、维修费、过路过桥费、保险费、安全奖励费用等支出；公务接待费反映单位按规定开支的各类公务接待（含外宾接待）支出。</w:t>
      </w:r>
    </w:p>
    <w:p w:rsidR="005121EF" w:rsidRDefault="00842E96">
      <w:pPr>
        <w:spacing w:line="500" w:lineRule="exact"/>
        <w:ind w:firstLine="560"/>
      </w:pPr>
      <w:r>
        <w:rPr>
          <w:rFonts w:eastAsia="方正仿宋_GBK"/>
          <w:color w:val="000000"/>
          <w:sz w:val="28"/>
        </w:rPr>
        <w:t>8</w:t>
      </w:r>
      <w:r>
        <w:rPr>
          <w:rFonts w:eastAsia="方正仿宋_GBK"/>
          <w:color w:val="000000"/>
          <w:sz w:val="28"/>
        </w:rPr>
        <w:t>、</w:t>
      </w:r>
      <w:r>
        <w:rPr>
          <w:rFonts w:eastAsia="方正仿宋_GBK"/>
          <w:b/>
          <w:color w:val="000000"/>
          <w:sz w:val="28"/>
        </w:rPr>
        <w:t>机关运行费：</w:t>
      </w:r>
      <w:r>
        <w:rPr>
          <w:rFonts w:eastAsia="方正仿宋_GBK"/>
          <w:color w:val="000000"/>
          <w:sz w:val="28"/>
        </w:rPr>
        <w:t>是指各部门的公用经费，包括办公及印刷费、邮电费、差旅费、会议费、福利费、日常维修费、专用材料及一般设备购置费、办公用房水电费、办公用房取暖费、办公用房物业管理费、公务用车运行维护费以及其他费用。</w:t>
      </w:r>
    </w:p>
    <w:p w:rsidR="005121EF" w:rsidRDefault="00842E96">
      <w:pPr>
        <w:spacing w:line="500" w:lineRule="exact"/>
        <w:ind w:firstLine="560"/>
      </w:pPr>
      <w:r>
        <w:rPr>
          <w:rFonts w:eastAsia="方正仿宋_GBK"/>
          <w:color w:val="000000"/>
          <w:sz w:val="28"/>
        </w:rPr>
        <w:t>9</w:t>
      </w:r>
      <w:r>
        <w:rPr>
          <w:rFonts w:eastAsia="方正仿宋_GBK"/>
          <w:color w:val="000000"/>
          <w:sz w:val="28"/>
        </w:rPr>
        <w:t>、</w:t>
      </w:r>
      <w:r>
        <w:rPr>
          <w:rFonts w:eastAsia="方正仿宋_GBK"/>
          <w:b/>
          <w:color w:val="000000"/>
          <w:sz w:val="28"/>
        </w:rPr>
        <w:t>上年结转：</w:t>
      </w:r>
      <w:r>
        <w:rPr>
          <w:rFonts w:eastAsia="方正仿宋_GBK"/>
          <w:color w:val="000000"/>
          <w:sz w:val="28"/>
        </w:rPr>
        <w:t>指以前年度尚未完成、结转到本年仍按原规定用途继续使用的资金。</w:t>
      </w:r>
    </w:p>
    <w:p w:rsidR="005121EF" w:rsidRDefault="00842E96">
      <w:pPr>
        <w:spacing w:line="500" w:lineRule="exact"/>
        <w:ind w:firstLine="560"/>
      </w:pPr>
      <w:r>
        <w:rPr>
          <w:rFonts w:eastAsia="方正仿宋_GBK"/>
          <w:color w:val="000000"/>
          <w:sz w:val="28"/>
        </w:rPr>
        <w:t>10</w:t>
      </w:r>
      <w:r>
        <w:rPr>
          <w:rFonts w:eastAsia="方正仿宋_GBK"/>
          <w:color w:val="000000"/>
          <w:sz w:val="28"/>
        </w:rPr>
        <w:t>、</w:t>
      </w:r>
      <w:r>
        <w:rPr>
          <w:rFonts w:eastAsia="方正仿宋_GBK"/>
          <w:b/>
          <w:color w:val="000000"/>
          <w:sz w:val="28"/>
        </w:rPr>
        <w:t>事业单位经营支出：</w:t>
      </w:r>
      <w:r>
        <w:rPr>
          <w:rFonts w:eastAsia="方正仿宋_GBK"/>
          <w:color w:val="000000"/>
          <w:sz w:val="28"/>
        </w:rPr>
        <w:t>指事业单位在专业业务活动及其辅助活动之外开展非独立核算经营活动发生的支出。</w:t>
      </w:r>
    </w:p>
    <w:p w:rsidR="005121EF" w:rsidRDefault="00842E96">
      <w:pPr>
        <w:spacing w:before="10" w:after="10"/>
        <w:ind w:firstLine="640"/>
        <w:outlineLvl w:val="5"/>
      </w:pPr>
      <w:r>
        <w:rPr>
          <w:rFonts w:ascii="黑体" w:eastAsia="黑体" w:hAnsi="黑体" w:cs="黑体"/>
          <w:color w:val="000000"/>
          <w:sz w:val="32"/>
        </w:rPr>
        <w:t>九、其他需要说明的事项</w:t>
      </w:r>
    </w:p>
    <w:p w:rsidR="005121EF" w:rsidRDefault="00C13ABC">
      <w:pPr>
        <w:spacing w:line="500" w:lineRule="exact"/>
        <w:ind w:firstLine="560"/>
        <w:rPr>
          <w:rFonts w:eastAsia="方正仿宋_GBK" w:hint="eastAsia"/>
          <w:color w:val="000000"/>
          <w:sz w:val="28"/>
          <w:lang w:val="uk-UA" w:eastAsia="zh-CN"/>
        </w:rPr>
      </w:pPr>
      <w:r>
        <w:rPr>
          <w:rFonts w:eastAsia="方正仿宋_GBK"/>
          <w:color w:val="000000"/>
          <w:sz w:val="28"/>
        </w:rPr>
        <w:t>我单位无其他需要说明的事项</w:t>
      </w:r>
      <w:r>
        <w:rPr>
          <w:rFonts w:eastAsia="方正仿宋_GBK" w:hint="eastAsia"/>
          <w:color w:val="000000"/>
          <w:sz w:val="28"/>
          <w:lang w:eastAsia="zh-CN"/>
        </w:rPr>
        <w:t>。</w:t>
      </w:r>
    </w:p>
    <w:sectPr w:rsidR="005121EF" w:rsidSect="00BF6F1B">
      <w:pgSz w:w="16840" w:h="11900" w:orient="landscape"/>
      <w:pgMar w:top="1361" w:right="1021" w:bottom="851" w:left="1021" w:header="720" w:footer="720" w:gutter="0"/>
      <w:cols w:space="720"/>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endnote w:type="separator" w:id="-1">
    <w:p w:rsidR="0077227A" w:rsidRDefault="0077227A">
      <w:r>
        <w:separator/>
      </w:r>
    </w:p>
  </w:endnote>
  <w:endnote w:type="continuationSeparator" w:id="0">
    <w:p w:rsidR="0077227A" w:rsidRDefault="0077227A">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imes New Roman">
    <w:panose1 w:val="02020603050405020304"/>
    <w:charset w:val="00"/>
    <w:family w:val="roman"/>
    <w:pitch w:val="variable"/>
    <w:sig w:usb0="E0002AFF" w:usb1="C0007841" w:usb2="00000009" w:usb3="00000000" w:csb0="000001FF" w:csb1="00000000"/>
  </w:font>
  <w:font w:name="宋体">
    <w:altName w:val="SimSun"/>
    <w:panose1 w:val="02010600030101010101"/>
    <w:charset w:val="86"/>
    <w:family w:val="auto"/>
    <w:pitch w:val="variable"/>
    <w:sig w:usb0="00000003" w:usb1="288F0000" w:usb2="00000016" w:usb3="00000000" w:csb0="00040001" w:csb1="00000000"/>
  </w:font>
  <w:font w:name="方正小标宋_GBK">
    <w:altName w:val="微软雅黑"/>
    <w:charset w:val="86"/>
    <w:family w:val="script"/>
    <w:pitch w:val="default"/>
    <w:sig w:usb0="00000000" w:usb1="00000000" w:usb2="00000010" w:usb3="00000000" w:csb0="00040000" w:csb1="00000000"/>
  </w:font>
  <w:font w:name="方正书宋_GBK">
    <w:altName w:val="微软雅黑"/>
    <w:charset w:val="86"/>
    <w:family w:val="script"/>
    <w:pitch w:val="default"/>
    <w:sig w:usb0="00000000" w:usb1="00000000" w:usb2="00000010" w:usb3="00000000" w:csb0="00040000" w:csb1="00000000"/>
  </w:font>
  <w:font w:name="方正仿宋_GBK">
    <w:altName w:val="微软雅黑"/>
    <w:charset w:val="86"/>
    <w:family w:val="script"/>
    <w:pitch w:val="default"/>
    <w:sig w:usb0="00000000" w:usb1="00000000" w:usb2="00000010" w:usb3="00000000" w:csb0="00040000" w:csb1="00000000"/>
  </w:font>
  <w:font w:name="黑体">
    <w:altName w:val="SimHei"/>
    <w:panose1 w:val="02010609060101010101"/>
    <w:charset w:val="86"/>
    <w:family w:val="modern"/>
    <w:pitch w:val="fixed"/>
    <w:sig w:usb0="800002BF" w:usb1="38CF7CFA" w:usb2="00000016" w:usb3="00000000" w:csb0="00040001" w:csb1="00000000"/>
  </w:font>
  <w:font w:name="方正楷体_GBK">
    <w:altName w:val="微软雅黑"/>
    <w:charset w:val="86"/>
    <w:family w:val="script"/>
    <w:pitch w:val="default"/>
    <w:sig w:usb0="00000000" w:usb1="00000000" w:usb2="00000010" w:usb3="00000000" w:csb0="00040000" w:csb1="00000000"/>
  </w:font>
  <w:font w:name="Calibri Light">
    <w:panose1 w:val="020F0302020204030204"/>
    <w:charset w:val="00"/>
    <w:family w:val="swiss"/>
    <w:pitch w:val="variable"/>
    <w:sig w:usb0="A00002EF" w:usb1="4000207B" w:usb2="00000000" w:usb3="00000000" w:csb0="0000019F" w:csb1="00000000"/>
  </w:font>
  <w:font w:name="Calibri">
    <w:panose1 w:val="020F0502020204030204"/>
    <w:charset w:val="00"/>
    <w:family w:val="swiss"/>
    <w:pitch w:val="variable"/>
    <w:sig w:usb0="E00002FF" w:usb1="4000ACFF" w:usb2="00000001" w:usb3="00000000" w:csb0="0000019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1A7D7A" w:rsidRDefault="001A7D7A"/>
</w:ftr>
</file>

<file path=word/footer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1A7D7A" w:rsidRDefault="001A7D7A">
    <w:pPr>
      <w:jc w:val="right"/>
    </w:pPr>
    <w:r>
      <w:fldChar w:fldCharType="begin"/>
    </w:r>
    <w:r>
      <w:instrText>PAGE "page number"</w:instrText>
    </w:r>
    <w:r>
      <w:fldChar w:fldCharType="separate"/>
    </w:r>
    <w:r w:rsidR="00C13ABC">
      <w:rPr>
        <w:noProof/>
      </w:rPr>
      <w:t>25</w:t>
    </w:r>
    <w:r>
      <w:fldChar w:fldCharType="end"/>
    </w: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footnote w:type="separator" w:id="-1">
    <w:p w:rsidR="0077227A" w:rsidRDefault="0077227A">
      <w:r>
        <w:separator/>
      </w:r>
    </w:p>
  </w:footnote>
  <w:footnote w:type="continuationSeparator" w:id="0">
    <w:p w:rsidR="0077227A" w:rsidRDefault="0077227A">
      <w:r>
        <w:continuationSeparator/>
      </w:r>
    </w:p>
  </w:footnote>
</w:footnotes>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abstractNum w:abstractNumId="0">
    <w:nsid w:val="040D05A0"/>
    <w:multiLevelType w:val="multilevel"/>
    <w:tmpl w:val="D7B27FE2"/>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1">
    <w:nsid w:val="078063CD"/>
    <w:multiLevelType w:val="multilevel"/>
    <w:tmpl w:val="F89052AE"/>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2">
    <w:nsid w:val="0D731A7C"/>
    <w:multiLevelType w:val="multilevel"/>
    <w:tmpl w:val="9DE0401C"/>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3">
    <w:nsid w:val="102D3362"/>
    <w:multiLevelType w:val="multilevel"/>
    <w:tmpl w:val="D59A11A4"/>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4">
    <w:nsid w:val="1140003E"/>
    <w:multiLevelType w:val="multilevel"/>
    <w:tmpl w:val="FB66014E"/>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5">
    <w:nsid w:val="12A91C25"/>
    <w:multiLevelType w:val="multilevel"/>
    <w:tmpl w:val="B7585A2C"/>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6">
    <w:nsid w:val="168F1BDD"/>
    <w:multiLevelType w:val="multilevel"/>
    <w:tmpl w:val="47DE9CEC"/>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7">
    <w:nsid w:val="18B339BE"/>
    <w:multiLevelType w:val="multilevel"/>
    <w:tmpl w:val="BB4AB11E"/>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8">
    <w:nsid w:val="19840D07"/>
    <w:multiLevelType w:val="multilevel"/>
    <w:tmpl w:val="CF686128"/>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9">
    <w:nsid w:val="1B011D7A"/>
    <w:multiLevelType w:val="multilevel"/>
    <w:tmpl w:val="2E6AF1AE"/>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10">
    <w:nsid w:val="1D6147EA"/>
    <w:multiLevelType w:val="multilevel"/>
    <w:tmpl w:val="1D606838"/>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11">
    <w:nsid w:val="2159073B"/>
    <w:multiLevelType w:val="multilevel"/>
    <w:tmpl w:val="49F6E774"/>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12">
    <w:nsid w:val="21F2713D"/>
    <w:multiLevelType w:val="multilevel"/>
    <w:tmpl w:val="0A3CF51E"/>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13">
    <w:nsid w:val="22624DD8"/>
    <w:multiLevelType w:val="multilevel"/>
    <w:tmpl w:val="4878BA02"/>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14">
    <w:nsid w:val="27CC08DB"/>
    <w:multiLevelType w:val="multilevel"/>
    <w:tmpl w:val="DFCC21B4"/>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15">
    <w:nsid w:val="28FF0105"/>
    <w:multiLevelType w:val="multilevel"/>
    <w:tmpl w:val="87F4167E"/>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16">
    <w:nsid w:val="29B77E03"/>
    <w:multiLevelType w:val="multilevel"/>
    <w:tmpl w:val="F656CD16"/>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17">
    <w:nsid w:val="2A355C32"/>
    <w:multiLevelType w:val="multilevel"/>
    <w:tmpl w:val="56243AA2"/>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18">
    <w:nsid w:val="2A9B3256"/>
    <w:multiLevelType w:val="multilevel"/>
    <w:tmpl w:val="80CE029A"/>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19">
    <w:nsid w:val="2BC2717A"/>
    <w:multiLevelType w:val="multilevel"/>
    <w:tmpl w:val="459C004E"/>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20">
    <w:nsid w:val="2D1B1691"/>
    <w:multiLevelType w:val="multilevel"/>
    <w:tmpl w:val="C904195E"/>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21">
    <w:nsid w:val="2F00583F"/>
    <w:multiLevelType w:val="multilevel"/>
    <w:tmpl w:val="7A0EEB6E"/>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22">
    <w:nsid w:val="33A867D1"/>
    <w:multiLevelType w:val="multilevel"/>
    <w:tmpl w:val="FFACFB0A"/>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23">
    <w:nsid w:val="36DD04DE"/>
    <w:multiLevelType w:val="multilevel"/>
    <w:tmpl w:val="D2FA64B4"/>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24">
    <w:nsid w:val="37A90DE2"/>
    <w:multiLevelType w:val="multilevel"/>
    <w:tmpl w:val="91A62D8A"/>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25">
    <w:nsid w:val="38E605C5"/>
    <w:multiLevelType w:val="multilevel"/>
    <w:tmpl w:val="1526B29A"/>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26">
    <w:nsid w:val="3F055C54"/>
    <w:multiLevelType w:val="multilevel"/>
    <w:tmpl w:val="A5FAFF90"/>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27">
    <w:nsid w:val="43195FC9"/>
    <w:multiLevelType w:val="multilevel"/>
    <w:tmpl w:val="C0367ED4"/>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28">
    <w:nsid w:val="452143C1"/>
    <w:multiLevelType w:val="multilevel"/>
    <w:tmpl w:val="01A8E226"/>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29">
    <w:nsid w:val="46503B28"/>
    <w:multiLevelType w:val="multilevel"/>
    <w:tmpl w:val="7C507B8A"/>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30">
    <w:nsid w:val="47E5563F"/>
    <w:multiLevelType w:val="multilevel"/>
    <w:tmpl w:val="D27200F0"/>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31">
    <w:nsid w:val="4C773E11"/>
    <w:multiLevelType w:val="multilevel"/>
    <w:tmpl w:val="879C047C"/>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32">
    <w:nsid w:val="524903A7"/>
    <w:multiLevelType w:val="multilevel"/>
    <w:tmpl w:val="B1E4EED6"/>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33">
    <w:nsid w:val="546F6873"/>
    <w:multiLevelType w:val="multilevel"/>
    <w:tmpl w:val="AD728B74"/>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34">
    <w:nsid w:val="57C61DF9"/>
    <w:multiLevelType w:val="multilevel"/>
    <w:tmpl w:val="0A7C9556"/>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35">
    <w:nsid w:val="58E33E49"/>
    <w:multiLevelType w:val="multilevel"/>
    <w:tmpl w:val="4F4465E2"/>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36">
    <w:nsid w:val="596F40CA"/>
    <w:multiLevelType w:val="multilevel"/>
    <w:tmpl w:val="74C4FFCC"/>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37">
    <w:nsid w:val="59EB45ED"/>
    <w:multiLevelType w:val="multilevel"/>
    <w:tmpl w:val="A338491E"/>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38">
    <w:nsid w:val="64E739D8"/>
    <w:multiLevelType w:val="multilevel"/>
    <w:tmpl w:val="BAE68DB0"/>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39">
    <w:nsid w:val="69D72537"/>
    <w:multiLevelType w:val="multilevel"/>
    <w:tmpl w:val="F19A2F78"/>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40">
    <w:nsid w:val="6E7B3F8F"/>
    <w:multiLevelType w:val="multilevel"/>
    <w:tmpl w:val="2618B548"/>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41">
    <w:nsid w:val="6E964FB5"/>
    <w:multiLevelType w:val="multilevel"/>
    <w:tmpl w:val="3AB45CC6"/>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42">
    <w:nsid w:val="738E69B0"/>
    <w:multiLevelType w:val="multilevel"/>
    <w:tmpl w:val="A378C708"/>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43">
    <w:nsid w:val="75010260"/>
    <w:multiLevelType w:val="multilevel"/>
    <w:tmpl w:val="887ECB86"/>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44">
    <w:nsid w:val="76B54FDC"/>
    <w:multiLevelType w:val="multilevel"/>
    <w:tmpl w:val="F1C47080"/>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45">
    <w:nsid w:val="78C03726"/>
    <w:multiLevelType w:val="multilevel"/>
    <w:tmpl w:val="C5469E6A"/>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num w:numId="1">
    <w:abstractNumId w:val="11"/>
  </w:num>
  <w:num w:numId="2">
    <w:abstractNumId w:val="41"/>
  </w:num>
  <w:num w:numId="3">
    <w:abstractNumId w:val="33"/>
  </w:num>
  <w:num w:numId="4">
    <w:abstractNumId w:val="29"/>
  </w:num>
  <w:num w:numId="5">
    <w:abstractNumId w:val="45"/>
  </w:num>
  <w:num w:numId="6">
    <w:abstractNumId w:val="35"/>
  </w:num>
  <w:num w:numId="7">
    <w:abstractNumId w:val="43"/>
  </w:num>
  <w:num w:numId="8">
    <w:abstractNumId w:val="27"/>
  </w:num>
  <w:num w:numId="9">
    <w:abstractNumId w:val="3"/>
  </w:num>
  <w:num w:numId="10">
    <w:abstractNumId w:val="2"/>
  </w:num>
  <w:num w:numId="11">
    <w:abstractNumId w:val="44"/>
  </w:num>
  <w:num w:numId="12">
    <w:abstractNumId w:val="21"/>
  </w:num>
  <w:num w:numId="13">
    <w:abstractNumId w:val="31"/>
  </w:num>
  <w:num w:numId="14">
    <w:abstractNumId w:val="16"/>
  </w:num>
  <w:num w:numId="15">
    <w:abstractNumId w:val="24"/>
  </w:num>
  <w:num w:numId="16">
    <w:abstractNumId w:val="22"/>
  </w:num>
  <w:num w:numId="17">
    <w:abstractNumId w:val="7"/>
  </w:num>
  <w:num w:numId="18">
    <w:abstractNumId w:val="14"/>
  </w:num>
  <w:num w:numId="19">
    <w:abstractNumId w:val="15"/>
  </w:num>
  <w:num w:numId="20">
    <w:abstractNumId w:val="10"/>
  </w:num>
  <w:num w:numId="21">
    <w:abstractNumId w:val="32"/>
  </w:num>
  <w:num w:numId="22">
    <w:abstractNumId w:val="9"/>
  </w:num>
  <w:num w:numId="23">
    <w:abstractNumId w:val="19"/>
  </w:num>
  <w:num w:numId="24">
    <w:abstractNumId w:val="6"/>
  </w:num>
  <w:num w:numId="25">
    <w:abstractNumId w:val="25"/>
  </w:num>
  <w:num w:numId="26">
    <w:abstractNumId w:val="12"/>
  </w:num>
  <w:num w:numId="27">
    <w:abstractNumId w:val="13"/>
  </w:num>
  <w:num w:numId="28">
    <w:abstractNumId w:val="17"/>
  </w:num>
  <w:num w:numId="29">
    <w:abstractNumId w:val="34"/>
  </w:num>
  <w:num w:numId="30">
    <w:abstractNumId w:val="23"/>
  </w:num>
  <w:num w:numId="31">
    <w:abstractNumId w:val="40"/>
  </w:num>
  <w:num w:numId="32">
    <w:abstractNumId w:val="1"/>
  </w:num>
  <w:num w:numId="33">
    <w:abstractNumId w:val="18"/>
  </w:num>
  <w:num w:numId="34">
    <w:abstractNumId w:val="0"/>
  </w:num>
  <w:num w:numId="35">
    <w:abstractNumId w:val="26"/>
  </w:num>
  <w:num w:numId="36">
    <w:abstractNumId w:val="38"/>
  </w:num>
  <w:num w:numId="37">
    <w:abstractNumId w:val="5"/>
  </w:num>
  <w:num w:numId="38">
    <w:abstractNumId w:val="37"/>
  </w:num>
  <w:num w:numId="39">
    <w:abstractNumId w:val="20"/>
  </w:num>
  <w:num w:numId="40">
    <w:abstractNumId w:val="36"/>
  </w:num>
  <w:num w:numId="41">
    <w:abstractNumId w:val="42"/>
  </w:num>
  <w:num w:numId="42">
    <w:abstractNumId w:val="4"/>
  </w:num>
  <w:num w:numId="43">
    <w:abstractNumId w:val="30"/>
  </w:num>
  <w:num w:numId="44">
    <w:abstractNumId w:val="8"/>
  </w:num>
  <w:num w:numId="45">
    <w:abstractNumId w:val="39"/>
  </w:num>
  <w:num w:numId="46">
    <w:abstractNumId w:val="28"/>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sl="http://schemas.openxmlformats.org/schemaLibrary/2006/main" mc:Ignorable="w14 w15">
  <w:zoom w:percent="100"/>
  <w:bordersDoNotSurroundHeader/>
  <w:bordersDoNotSurroundFooter/>
  <w:hideSpellingErrors/>
  <w:hideGrammaticalErrors/>
  <w:proofState w:spelling="clean" w:grammar="clean"/>
  <w:defaultTabStop w:val="720"/>
  <w:evenAndOddHeaders/>
  <w:characterSpacingControl w:val="doNotCompress"/>
  <w:hdrShapeDefaults>
    <o:shapedefaults v:ext="edit" spidmax="2049"/>
  </w:hdrShapeDefaults>
  <w:footnotePr>
    <w:footnote w:id="-1"/>
    <w:footnote w:id="0"/>
  </w:footnotePr>
  <w:endnotePr>
    <w:endnote w:id="-1"/>
    <w:endnote w:id="0"/>
  </w:endnotePr>
  <w:compat>
    <w:doNotLeaveBackslashAlone/>
    <w:doNotExpandShiftReturn/>
    <w:adjustLineHeightInTable/>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
  <w:rsids>
    <w:rsidRoot w:val="005121EF"/>
    <w:rsid w:val="000668AF"/>
    <w:rsid w:val="000D32B6"/>
    <w:rsid w:val="0010587D"/>
    <w:rsid w:val="00140FC5"/>
    <w:rsid w:val="00190FA6"/>
    <w:rsid w:val="00194C10"/>
    <w:rsid w:val="001A7D7A"/>
    <w:rsid w:val="001C3BC5"/>
    <w:rsid w:val="00313E75"/>
    <w:rsid w:val="003942CD"/>
    <w:rsid w:val="00396AAD"/>
    <w:rsid w:val="00486E8D"/>
    <w:rsid w:val="004F5896"/>
    <w:rsid w:val="005008F9"/>
    <w:rsid w:val="005121EF"/>
    <w:rsid w:val="00646001"/>
    <w:rsid w:val="0077227A"/>
    <w:rsid w:val="00772AC8"/>
    <w:rsid w:val="00825230"/>
    <w:rsid w:val="00842E96"/>
    <w:rsid w:val="009C104F"/>
    <w:rsid w:val="00A23CE4"/>
    <w:rsid w:val="00A35BEA"/>
    <w:rsid w:val="00AC4185"/>
    <w:rsid w:val="00BA1495"/>
    <w:rsid w:val="00BF6F1B"/>
    <w:rsid w:val="00C13ABC"/>
    <w:rsid w:val="00C20FFB"/>
    <w:rsid w:val="00ED71C7"/>
    <w:rsid w:val="00EE3A24"/>
    <w:rsid w:val="00FB7778"/>
  </w:rsids>
  <m:mathPr>
    <m:mathFont m:val="Cambria Math"/>
    <m:brkBin m:val="before"/>
    <m:brkBinSub m:val="--"/>
    <m:smallFrac m:val="0"/>
    <m:dispDef/>
    <m:lMargin m:val="0"/>
    <m:rMargin m:val="0"/>
    <m:defJc m:val="centerGroup"/>
    <m:wrapIndent m:val="1440"/>
    <m:intLim m:val="subSup"/>
    <m:naryLim m:val="undOvr"/>
  </m:mathPr>
  <w:themeFontLang w:val="en-US" w:eastAsia="zh-CN"/>
  <w:clrSchemeMapping w:bg1="light1" w:t1="dark1" w:bg2="light2" w:t2="dark2" w:accent1="accent1" w:accent2="accent2" w:accent3="accent3" w:accent4="accent4" w:accent5="accent5" w:accent6="accent6" w:hyperlink="hyperlink" w:followedHyperlink="followedHyperlink"/>
  <w:shapeDefaults>
    <o:shapedefaults v:ext="edit" spidmax="2049"/>
    <o:shapelayout v:ext="edit">
      <o:idmap v:ext="edit" data="1"/>
    </o:shapelayout>
  </w:shapeDefaults>
  <w:decimalSymbol w:val="."/>
  <w:listSeparator w:val=","/>
  <w15:docId w15:val="{695411AF-E0A4-4A88-8C2A-68C5C00D432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docDefaults>
    <w:rPrDefault>
      <w:rPr>
        <w:rFonts w:ascii="Times New Roman" w:eastAsiaTheme="minorEastAsia" w:hAnsi="Times New Roman" w:cs="Times New Roman"/>
        <w:lang w:val="en-US" w:eastAsia="zh-CN" w:bidi="ar-SA"/>
      </w:rPr>
    </w:rPrDefault>
    <w:pPrDefault/>
  </w:docDefaults>
  <w:latentStyles w:defLockedState="0" w:defUIPriority="99" w:defSemiHidden="0" w:defUnhideWhenUsed="0" w:defQFormat="0" w:count="371">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a">
    <w:name w:val="Normal"/>
    <w:qFormat/>
    <w:rPr>
      <w:rFonts w:eastAsia="Times New Roman"/>
      <w:sz w:val="24"/>
      <w:szCs w:val="24"/>
      <w:lang w:eastAsia="uk-UA"/>
    </w:rPr>
  </w:style>
  <w:style w:type="character" w:default="1" w:styleId="a0">
    <w:name w:val="Default Paragraph Font"/>
    <w:uiPriority w:val="1"/>
    <w:semiHidden/>
    <w:unhideWhenUsed/>
  </w:style>
  <w:style w:type="table" w:default="1" w:styleId="a1">
    <w:name w:val="Normal Table"/>
    <w:uiPriority w:val="99"/>
    <w:semiHidden/>
    <w:unhideWhenUsed/>
    <w:tblPr>
      <w:tblInd w:w="0" w:type="dxa"/>
      <w:tblCellMar>
        <w:top w:w="0" w:type="dxa"/>
        <w:left w:w="108" w:type="dxa"/>
        <w:bottom w:w="0" w:type="dxa"/>
        <w:right w:w="108" w:type="dxa"/>
      </w:tblCellMar>
    </w:tblPr>
  </w:style>
  <w:style w:type="numbering" w:default="1" w:styleId="a2">
    <w:name w:val="No List"/>
    <w:uiPriority w:val="99"/>
    <w:semiHidden/>
    <w:unhideWhenUsed/>
  </w:style>
  <w:style w:type="paragraph" w:customStyle="1" w:styleId="22">
    <w:name w:val="单元格样式22"/>
    <w:basedOn w:val="a"/>
    <w:qFormat/>
    <w:pPr>
      <w:jc w:val="right"/>
    </w:pPr>
    <w:rPr>
      <w:rFonts w:ascii="方正小标宋_GBK" w:eastAsia="方正小标宋_GBK" w:hAnsi="方正小标宋_GBK" w:cs="方正小标宋_GBK"/>
    </w:rPr>
  </w:style>
  <w:style w:type="paragraph" w:customStyle="1" w:styleId="21">
    <w:name w:val="单元格样式21"/>
    <w:basedOn w:val="a"/>
    <w:qFormat/>
    <w:pPr>
      <w:jc w:val="center"/>
    </w:pPr>
    <w:rPr>
      <w:rFonts w:ascii="方正小标宋_GBK" w:eastAsia="方正小标宋_GBK" w:hAnsi="方正小标宋_GBK" w:cs="方正小标宋_GBK"/>
    </w:rPr>
  </w:style>
  <w:style w:type="paragraph" w:customStyle="1" w:styleId="20">
    <w:name w:val="单元格样式20"/>
    <w:basedOn w:val="a"/>
    <w:qFormat/>
    <w:rPr>
      <w:rFonts w:ascii="方正小标宋_GBK" w:eastAsia="方正小标宋_GBK" w:hAnsi="方正小标宋_GBK" w:cs="方正小标宋_GBK"/>
    </w:rPr>
  </w:style>
  <w:style w:type="paragraph" w:customStyle="1" w:styleId="1">
    <w:name w:val="单元格样式1"/>
    <w:basedOn w:val="a"/>
    <w:qFormat/>
    <w:pPr>
      <w:jc w:val="center"/>
    </w:pPr>
    <w:rPr>
      <w:rFonts w:ascii="方正书宋_GBK" w:eastAsia="方正书宋_GBK" w:hAnsi="方正书宋_GBK" w:cs="方正书宋_GBK"/>
      <w:b/>
      <w:sz w:val="21"/>
    </w:rPr>
  </w:style>
  <w:style w:type="paragraph" w:customStyle="1" w:styleId="4">
    <w:name w:val="单元格样式4"/>
    <w:basedOn w:val="a"/>
    <w:qFormat/>
    <w:pPr>
      <w:jc w:val="right"/>
    </w:pPr>
    <w:rPr>
      <w:rFonts w:ascii="方正书宋_GBK" w:eastAsia="方正书宋_GBK" w:hAnsi="方正书宋_GBK" w:cs="方正书宋_GBK"/>
      <w:sz w:val="21"/>
    </w:rPr>
  </w:style>
  <w:style w:type="paragraph" w:customStyle="1" w:styleId="2">
    <w:name w:val="单元格样式2"/>
    <w:basedOn w:val="a"/>
    <w:qFormat/>
    <w:rPr>
      <w:rFonts w:ascii="方正书宋_GBK" w:eastAsia="方正书宋_GBK" w:hAnsi="方正书宋_GBK" w:cs="方正书宋_GBK"/>
      <w:sz w:val="21"/>
    </w:rPr>
  </w:style>
  <w:style w:type="paragraph" w:customStyle="1" w:styleId="3">
    <w:name w:val="单元格样式3"/>
    <w:basedOn w:val="a"/>
    <w:qFormat/>
    <w:pPr>
      <w:jc w:val="center"/>
    </w:pPr>
    <w:rPr>
      <w:rFonts w:ascii="方正书宋_GBK" w:eastAsia="方正书宋_GBK" w:hAnsi="方正书宋_GBK" w:cs="方正书宋_GBK"/>
      <w:sz w:val="21"/>
    </w:rPr>
  </w:style>
  <w:style w:type="paragraph" w:customStyle="1" w:styleId="6">
    <w:name w:val="单元格样式6"/>
    <w:basedOn w:val="a"/>
    <w:qFormat/>
    <w:pPr>
      <w:jc w:val="center"/>
    </w:pPr>
    <w:rPr>
      <w:rFonts w:ascii="方正书宋_GBK" w:eastAsia="方正书宋_GBK" w:hAnsi="方正书宋_GBK" w:cs="方正书宋_GBK"/>
      <w:b/>
      <w:sz w:val="21"/>
    </w:rPr>
  </w:style>
  <w:style w:type="paragraph" w:customStyle="1" w:styleId="7">
    <w:name w:val="单元格样式7"/>
    <w:basedOn w:val="a"/>
    <w:qFormat/>
    <w:pPr>
      <w:jc w:val="right"/>
    </w:pPr>
    <w:rPr>
      <w:rFonts w:ascii="方正书宋_GBK" w:eastAsia="方正书宋_GBK" w:hAnsi="方正书宋_GBK" w:cs="方正书宋_GBK"/>
      <w:b/>
      <w:sz w:val="21"/>
    </w:rPr>
  </w:style>
  <w:style w:type="paragraph" w:customStyle="1" w:styleId="5">
    <w:name w:val="单元格样式5"/>
    <w:basedOn w:val="a"/>
    <w:qFormat/>
    <w:rPr>
      <w:rFonts w:ascii="方正书宋_GBK" w:eastAsia="方正书宋_GBK" w:hAnsi="方正书宋_GBK" w:cs="方正书宋_GBK"/>
      <w:b/>
      <w:sz w:val="21"/>
    </w:rPr>
  </w:style>
  <w:style w:type="paragraph" w:customStyle="1" w:styleId="-">
    <w:name w:val="插入文本样式-插入部门职责文件"/>
    <w:basedOn w:val="a"/>
    <w:qFormat/>
    <w:pPr>
      <w:spacing w:line="500" w:lineRule="exact"/>
      <w:ind w:firstLine="560"/>
    </w:pPr>
    <w:rPr>
      <w:rFonts w:eastAsia="方正仿宋_GBK"/>
      <w:sz w:val="28"/>
    </w:rPr>
  </w:style>
  <w:style w:type="paragraph" w:customStyle="1" w:styleId="-0">
    <w:name w:val="插入文本样式-插入预算公开部门预算安排的总体情况文件"/>
    <w:basedOn w:val="a"/>
    <w:qFormat/>
    <w:pPr>
      <w:spacing w:line="500" w:lineRule="exact"/>
      <w:ind w:firstLine="560"/>
    </w:pPr>
    <w:rPr>
      <w:rFonts w:eastAsia="方正仿宋_GBK"/>
      <w:sz w:val="28"/>
    </w:rPr>
  </w:style>
  <w:style w:type="paragraph" w:customStyle="1" w:styleId="-1">
    <w:name w:val="插入文本样式-插入预算公开部门机关运行经费安排情况文件"/>
    <w:basedOn w:val="a"/>
    <w:qFormat/>
    <w:pPr>
      <w:spacing w:line="500" w:lineRule="exact"/>
      <w:ind w:firstLine="560"/>
    </w:pPr>
    <w:rPr>
      <w:rFonts w:eastAsia="方正仿宋_GBK"/>
      <w:sz w:val="28"/>
    </w:rPr>
  </w:style>
  <w:style w:type="paragraph" w:customStyle="1" w:styleId="-2">
    <w:name w:val="插入文本样式-插入预算公开部门财政拨款三公经费预算情况及增减变化原因文件"/>
    <w:basedOn w:val="a"/>
    <w:qFormat/>
    <w:pPr>
      <w:spacing w:line="500" w:lineRule="exact"/>
      <w:ind w:firstLine="560"/>
    </w:pPr>
    <w:rPr>
      <w:rFonts w:eastAsia="方正仿宋_GBK"/>
      <w:sz w:val="28"/>
    </w:rPr>
  </w:style>
  <w:style w:type="paragraph" w:customStyle="1" w:styleId="-3">
    <w:name w:val="插入文本样式-插入总体目标文件"/>
    <w:basedOn w:val="a"/>
    <w:qFormat/>
    <w:pPr>
      <w:spacing w:line="500" w:lineRule="exact"/>
      <w:ind w:firstLine="560"/>
    </w:pPr>
    <w:rPr>
      <w:rFonts w:eastAsia="方正仿宋_GBK"/>
      <w:sz w:val="28"/>
    </w:rPr>
  </w:style>
  <w:style w:type="paragraph" w:customStyle="1" w:styleId="-4">
    <w:name w:val="插入文本样式-插入职责分类绩效目标文件"/>
    <w:basedOn w:val="a"/>
    <w:qFormat/>
    <w:pPr>
      <w:spacing w:line="500" w:lineRule="exact"/>
      <w:ind w:firstLine="560"/>
    </w:pPr>
    <w:rPr>
      <w:rFonts w:eastAsia="方正仿宋_GBK"/>
      <w:sz w:val="28"/>
    </w:rPr>
  </w:style>
  <w:style w:type="paragraph" w:customStyle="1" w:styleId="-5">
    <w:name w:val="插入文本样式-插入实现年度发展规划目标的保障措施文件"/>
    <w:basedOn w:val="a"/>
    <w:qFormat/>
    <w:pPr>
      <w:spacing w:line="500" w:lineRule="exact"/>
      <w:ind w:firstLine="560"/>
    </w:pPr>
    <w:rPr>
      <w:rFonts w:eastAsia="方正仿宋_GBK"/>
      <w:sz w:val="28"/>
    </w:rPr>
  </w:style>
  <w:style w:type="table" w:styleId="a3">
    <w:name w:val="Table Grid"/>
    <w:basedOn w:val="a1"/>
    <w:tblPr>
      <w:tblInd w:w="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top w:w="0" w:type="dxa"/>
        <w:left w:w="108" w:type="dxa"/>
        <w:bottom w:w="0" w:type="dxa"/>
        <w:right w:w="108" w:type="dxa"/>
      </w:tblCellMar>
    </w:tblPr>
  </w:style>
  <w:style w:type="paragraph" w:customStyle="1" w:styleId="Normal8f2ebdf0-212c-4b92-97a8-81aa8c692f3b">
    <w:name w:val="Normal_8f2ebdf0-212c-4b92-97a8-81aa8c692f3b"/>
    <w:qFormat/>
    <w:rPr>
      <w:rFonts w:eastAsia="Times New Roman"/>
      <w:sz w:val="24"/>
      <w:szCs w:val="24"/>
      <w:lang w:eastAsia="uk-UA"/>
    </w:rPr>
  </w:style>
  <w:style w:type="paragraph" w:customStyle="1" w:styleId="23">
    <w:name w:val="单元格样式23"/>
    <w:basedOn w:val="a"/>
    <w:qFormat/>
    <w:pPr>
      <w:jc w:val="right"/>
    </w:pPr>
    <w:rPr>
      <w:rFonts w:ascii="方正书宋_GBK" w:eastAsia="方正书宋_GBK" w:hAnsi="方正书宋_GBK" w:cs="方正书宋_GBK"/>
    </w:rPr>
  </w:style>
  <w:style w:type="paragraph" w:customStyle="1" w:styleId="-6">
    <w:name w:val="插入文本样式-插入单位职责文件"/>
    <w:basedOn w:val="a"/>
    <w:qFormat/>
    <w:pPr>
      <w:spacing w:line="500" w:lineRule="exact"/>
      <w:ind w:firstLine="560"/>
    </w:pPr>
    <w:rPr>
      <w:rFonts w:eastAsia="方正仿宋_GBK"/>
      <w:sz w:val="28"/>
    </w:rPr>
  </w:style>
  <w:style w:type="paragraph" w:customStyle="1" w:styleId="-7">
    <w:name w:val="插入文本样式-插入预算公开单位预算安排的总体情况文件"/>
    <w:basedOn w:val="a"/>
    <w:qFormat/>
    <w:pPr>
      <w:spacing w:line="500" w:lineRule="exact"/>
      <w:ind w:firstLine="560"/>
    </w:pPr>
    <w:rPr>
      <w:rFonts w:eastAsia="方正仿宋_GBK"/>
      <w:sz w:val="28"/>
    </w:rPr>
  </w:style>
  <w:style w:type="paragraph" w:customStyle="1" w:styleId="-8">
    <w:name w:val="插入文本样式-插入预算公开单位机关运行经费安排情况文件"/>
    <w:basedOn w:val="a"/>
    <w:qFormat/>
    <w:pPr>
      <w:spacing w:line="500" w:lineRule="exact"/>
      <w:ind w:firstLine="560"/>
    </w:pPr>
    <w:rPr>
      <w:rFonts w:eastAsia="方正仿宋_GBK"/>
      <w:sz w:val="28"/>
    </w:rPr>
  </w:style>
  <w:style w:type="paragraph" w:customStyle="1" w:styleId="-9">
    <w:name w:val="插入文本样式-插入预算公开单位财政拨款三公经费预算情况及增减变化原因文件"/>
    <w:basedOn w:val="a"/>
    <w:qFormat/>
    <w:pPr>
      <w:spacing w:line="500" w:lineRule="exact"/>
      <w:ind w:firstLine="560"/>
    </w:pPr>
    <w:rPr>
      <w:rFonts w:eastAsia="方正仿宋_GBK"/>
      <w:sz w:val="28"/>
    </w:rPr>
  </w:style>
  <w:style w:type="paragraph" w:customStyle="1" w:styleId="1bca05412-1259-42a0-ac81-3a6fd47ff038">
    <w:name w:val="单元格样式1_bca05412-1259-42a0-ac81-3a6fd47ff038"/>
    <w:basedOn w:val="a"/>
    <w:qFormat/>
    <w:pPr>
      <w:jc w:val="center"/>
    </w:pPr>
    <w:rPr>
      <w:rFonts w:ascii="方正书宋_GBK" w:eastAsia="方正书宋_GBK" w:hAnsi="方正书宋_GBK" w:cs="方正书宋_GBK"/>
      <w:b/>
      <w:sz w:val="21"/>
    </w:rPr>
  </w:style>
  <w:style w:type="paragraph" w:customStyle="1" w:styleId="203178744-6cc7-4ebf-91ab-dad890858303">
    <w:name w:val="单元格样式2_03178744-6cc7-4ebf-91ab-dad890858303"/>
    <w:basedOn w:val="a"/>
    <w:qFormat/>
    <w:rPr>
      <w:rFonts w:ascii="方正书宋_GBK" w:eastAsia="方正书宋_GBK" w:hAnsi="方正书宋_GBK" w:cs="方正书宋_GBK"/>
      <w:sz w:val="21"/>
    </w:rPr>
  </w:style>
  <w:style w:type="paragraph" w:customStyle="1" w:styleId="397b0e70b-d135-4242-af3d-6c2b689ca2bf">
    <w:name w:val="单元格样式3_97b0e70b-d135-4242-af3d-6c2b689ca2bf"/>
    <w:basedOn w:val="a"/>
    <w:qFormat/>
    <w:pPr>
      <w:jc w:val="center"/>
    </w:pPr>
    <w:rPr>
      <w:rFonts w:ascii="方正书宋_GBK" w:eastAsia="方正书宋_GBK" w:hAnsi="方正书宋_GBK" w:cs="方正书宋_GBK"/>
      <w:sz w:val="21"/>
    </w:rPr>
  </w:style>
  <w:style w:type="paragraph" w:styleId="24">
    <w:name w:val="toc 2"/>
    <w:basedOn w:val="a"/>
    <w:qFormat/>
    <w:pPr>
      <w:ind w:left="240"/>
    </w:pPr>
  </w:style>
  <w:style w:type="paragraph" w:styleId="30">
    <w:name w:val="toc 3"/>
    <w:basedOn w:val="a"/>
    <w:qFormat/>
    <w:pPr>
      <w:ind w:left="480"/>
    </w:pPr>
  </w:style>
  <w:style w:type="paragraph" w:styleId="40">
    <w:name w:val="toc 4"/>
    <w:basedOn w:val="a"/>
    <w:qFormat/>
    <w:pPr>
      <w:ind w:left="720"/>
    </w:pPr>
  </w:style>
  <w:style w:type="paragraph" w:styleId="10">
    <w:name w:val="toc 1"/>
    <w:basedOn w:val="a"/>
    <w:qFormat/>
    <w:pPr>
      <w:spacing w:before="120"/>
      <w:ind w:firstLine="560"/>
    </w:pPr>
    <w:rPr>
      <w:rFonts w:eastAsia="方正仿宋_GBK"/>
      <w:color w:val="000000"/>
      <w:sz w:val="28"/>
    </w:rPr>
  </w:style>
  <w:style w:type="paragraph" w:styleId="a4">
    <w:name w:val="header"/>
    <w:basedOn w:val="a"/>
    <w:link w:val="Char"/>
    <w:uiPriority w:val="99"/>
    <w:unhideWhenUsed/>
    <w:rsid w:val="003942CD"/>
    <w:pPr>
      <w:pBdr>
        <w:bottom w:val="single" w:sz="6" w:space="1" w:color="auto"/>
      </w:pBdr>
      <w:tabs>
        <w:tab w:val="center" w:pos="4153"/>
        <w:tab w:val="right" w:pos="8306"/>
      </w:tabs>
      <w:snapToGrid w:val="0"/>
      <w:jc w:val="center"/>
    </w:pPr>
    <w:rPr>
      <w:sz w:val="18"/>
      <w:szCs w:val="18"/>
    </w:rPr>
  </w:style>
  <w:style w:type="character" w:customStyle="1" w:styleId="Char">
    <w:name w:val="页眉 Char"/>
    <w:basedOn w:val="a0"/>
    <w:link w:val="a4"/>
    <w:uiPriority w:val="99"/>
    <w:rsid w:val="003942CD"/>
    <w:rPr>
      <w:rFonts w:eastAsia="Times New Roman"/>
      <w:sz w:val="18"/>
      <w:szCs w:val="18"/>
      <w:lang w:eastAsia="uk-UA"/>
    </w:rPr>
  </w:style>
  <w:style w:type="paragraph" w:styleId="a5">
    <w:name w:val="footer"/>
    <w:basedOn w:val="a"/>
    <w:link w:val="Char0"/>
    <w:uiPriority w:val="99"/>
    <w:unhideWhenUsed/>
    <w:rsid w:val="003942CD"/>
    <w:pPr>
      <w:tabs>
        <w:tab w:val="center" w:pos="4153"/>
        <w:tab w:val="right" w:pos="8306"/>
      </w:tabs>
      <w:snapToGrid w:val="0"/>
    </w:pPr>
    <w:rPr>
      <w:sz w:val="18"/>
      <w:szCs w:val="18"/>
    </w:rPr>
  </w:style>
  <w:style w:type="character" w:customStyle="1" w:styleId="Char0">
    <w:name w:val="页脚 Char"/>
    <w:basedOn w:val="a0"/>
    <w:link w:val="a5"/>
    <w:uiPriority w:val="99"/>
    <w:rsid w:val="003942CD"/>
    <w:rPr>
      <w:rFonts w:eastAsia="Times New Roman"/>
      <w:sz w:val="18"/>
      <w:szCs w:val="18"/>
      <w:lang w:eastAsia="uk-UA"/>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relyOnVML/>
  <w:allowPNG/>
</w:webSettings>
</file>

<file path=word/_rels/document.xml.rels><?xml version="1.0" encoding="UTF-8" standalone="yes"?>
<Relationships xmlns="http://schemas.openxmlformats.org/package/2006/relationships"><Relationship Id="rId13" Type="http://schemas.openxmlformats.org/officeDocument/2006/relationships/customXml" Target="../customXml/item13.xml"/><Relationship Id="rId18" Type="http://schemas.openxmlformats.org/officeDocument/2006/relationships/customXml" Target="../customXml/item18.xml"/><Relationship Id="rId26" Type="http://schemas.openxmlformats.org/officeDocument/2006/relationships/customXml" Target="../customXml/item26.xml"/><Relationship Id="rId39" Type="http://schemas.openxmlformats.org/officeDocument/2006/relationships/customXml" Target="../customXml/item39.xml"/><Relationship Id="rId3" Type="http://schemas.openxmlformats.org/officeDocument/2006/relationships/customXml" Target="../customXml/item3.xml"/><Relationship Id="rId21" Type="http://schemas.openxmlformats.org/officeDocument/2006/relationships/customXml" Target="../customXml/item21.xml"/><Relationship Id="rId34" Type="http://schemas.openxmlformats.org/officeDocument/2006/relationships/customXml" Target="../customXml/item34.xml"/><Relationship Id="rId42" Type="http://schemas.openxmlformats.org/officeDocument/2006/relationships/customXml" Target="../customXml/item42.xml"/><Relationship Id="rId47" Type="http://schemas.openxmlformats.org/officeDocument/2006/relationships/settings" Target="settings.xml"/><Relationship Id="rId50" Type="http://schemas.openxmlformats.org/officeDocument/2006/relationships/endnotes" Target="endnotes.xml"/><Relationship Id="rId7" Type="http://schemas.openxmlformats.org/officeDocument/2006/relationships/customXml" Target="../customXml/item7.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customXml" Target="../customXml/item33.xml"/><Relationship Id="rId38" Type="http://schemas.openxmlformats.org/officeDocument/2006/relationships/customXml" Target="../customXml/item38.xml"/><Relationship Id="rId46"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customXml" Target="../customXml/item16.xml"/><Relationship Id="rId20" Type="http://schemas.openxmlformats.org/officeDocument/2006/relationships/customXml" Target="../customXml/item20.xml"/><Relationship Id="rId29" Type="http://schemas.openxmlformats.org/officeDocument/2006/relationships/customXml" Target="../customXml/item29.xml"/><Relationship Id="rId41" Type="http://schemas.openxmlformats.org/officeDocument/2006/relationships/customXml" Target="../customXml/item41.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customXml" Target="../customXml/item32.xml"/><Relationship Id="rId37" Type="http://schemas.openxmlformats.org/officeDocument/2006/relationships/customXml" Target="../customXml/item37.xml"/><Relationship Id="rId40" Type="http://schemas.openxmlformats.org/officeDocument/2006/relationships/customXml" Target="../customXml/item40.xml"/><Relationship Id="rId45" Type="http://schemas.openxmlformats.org/officeDocument/2006/relationships/numbering" Target="numbering.xml"/><Relationship Id="rId53"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customXml" Target="../customXml/item36.xml"/><Relationship Id="rId49" Type="http://schemas.openxmlformats.org/officeDocument/2006/relationships/footnotes" Target="footnotes.xml"/><Relationship Id="rId10" Type="http://schemas.openxmlformats.org/officeDocument/2006/relationships/customXml" Target="../customXml/item10.xml"/><Relationship Id="rId19" Type="http://schemas.openxmlformats.org/officeDocument/2006/relationships/customXml" Target="../customXml/item19.xml"/><Relationship Id="rId31" Type="http://schemas.openxmlformats.org/officeDocument/2006/relationships/customXml" Target="../customXml/item31.xml"/><Relationship Id="rId44" Type="http://schemas.openxmlformats.org/officeDocument/2006/relationships/customXml" Target="../customXml/item44.xml"/><Relationship Id="rId52"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customXml" Target="../customXml/item30.xml"/><Relationship Id="rId35" Type="http://schemas.openxmlformats.org/officeDocument/2006/relationships/customXml" Target="../customXml/item35.xml"/><Relationship Id="rId43" Type="http://schemas.openxmlformats.org/officeDocument/2006/relationships/customXml" Target="../customXml/item43.xml"/><Relationship Id="rId48" Type="http://schemas.openxmlformats.org/officeDocument/2006/relationships/webSettings" Target="webSettings.xml"/><Relationship Id="rId8" Type="http://schemas.openxmlformats.org/officeDocument/2006/relationships/customXml" Target="../customXml/item8.xml"/><Relationship Id="rId51" Type="http://schemas.openxmlformats.org/officeDocument/2006/relationships/footer" Target="footer1.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item1.xml><?xml version="1.0" encoding="utf-8"?>
<Properties xmlns:vt="http://schemas.openxmlformats.org/officeDocument/2006/docPropsVTypes" xmlns="http://schemas.openxmlformats.org/officeDocument/2006/extended-properties">
  <Application>Spire.Doc</Application>
  <AppVersion>12.0000</AppVersion>
</Properties>
</file>

<file path=customXml/item2.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2022-01-20T14:11:49Z</dcterms:created>
  <dcterms:modified xsi:type="dcterms:W3CDTF">2022-01-20T06:11:49Z</dcterms:modified>
</cp:coreProperties>
</file>

<file path=customXml/item3.xml><?xml version="1.0" encoding="utf-8"?>
<Properties xmlns:vt="http://schemas.openxmlformats.org/officeDocument/2006/docPropsVTypes" xmlns="http://schemas.openxmlformats.org/officeDocument/2006/extended-properties">
  <Application>Spire.Doc</Application>
  <AppVersion>12.0000</AppVersion>
</Properties>
</file>

<file path=customXml/item4.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2022-01-20T14:11:52Z</dcterms:created>
  <dcterms:modified xsi:type="dcterms:W3CDTF">2022-01-20T06:11:52Z</dcterms:modified>
</cp:coreProperties>
</file>

<file path=customXml/item5.xml><?xml version="1.0" encoding="utf-8"?>
<Properties xmlns:vt="http://schemas.openxmlformats.org/officeDocument/2006/docPropsVTypes" xmlns="http://schemas.openxmlformats.org/officeDocument/2006/extended-properties">
  <Application>Spire.Doc</Application>
  <AppVersion>12.0000</AppVersion>
</Properties>
</file>

<file path=customXml/item6.xml><?xml version="1.0" encoding="utf-8"?>
<Properties xmlns:vt="http://schemas.openxmlformats.org/officeDocument/2006/docPropsVTypes" xmlns="http://schemas.openxmlformats.org/officeDocument/2006/extended-properties">
  <Application>Spire.Doc</Application>
  <AppVersion>12.0000</AppVersion>
</Properties>
</file>

<file path=customXml/item7.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2022-01-20T14:11:56Z</dcterms:created>
  <dcterms:modified xsi:type="dcterms:W3CDTF">2022-01-20T06:11:56Z</dcterms:modified>
</cp:coreProperties>
</file>

<file path=customXml/item8.xml><?xml version="1.0" encoding="utf-8"?>
<Properties xmlns:vt="http://schemas.openxmlformats.org/officeDocument/2006/docPropsVTypes" xmlns="http://schemas.openxmlformats.org/officeDocument/2006/extended-properties">
  <Application>Spire.Doc</Application>
  <AppVersion>12.0000</AppVersion>
</Properties>
</file>

<file path=customXml/item9.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2022-01-20T14:11:41Z</dcterms:created>
  <dcterms:modified xsi:type="dcterms:W3CDTF">2022-01-20T06:11:41Z</dcterms:modified>
</cp:coreProperties>
</file>

<file path=customXml/item10.xml><?xml version="1.0" encoding="utf-8"?>
<Properties xmlns:vt="http://schemas.openxmlformats.org/officeDocument/2006/docPropsVTypes" xmlns="http://schemas.openxmlformats.org/officeDocument/2006/extended-properties">
  <Application>Spire.Doc</Application>
  <AppVersion>12.0000</AppVersion>
</Properties>
</file>

<file path=customXml/item11.xml><?xml version="1.0" encoding="utf-8"?>
<Properties xmlns:vt="http://schemas.openxmlformats.org/officeDocument/2006/docPropsVTypes" xmlns="http://schemas.openxmlformats.org/officeDocument/2006/extended-properties">
  <Application>Spire.Doc</Application>
  <AppVersion>12.0000</AppVersion>
</Properties>
</file>

<file path=customXml/item12.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2022-01-20T14:11:22Z</dcterms:created>
  <dcterms:modified xsi:type="dcterms:W3CDTF">2022-01-20T06:11:22Z</dcterms:modified>
</cp:coreProperties>
</file>

<file path=customXml/item13.xml><?xml version="1.0" encoding="utf-8"?>
<Properties xmlns:vt="http://schemas.openxmlformats.org/officeDocument/2006/docPropsVTypes" xmlns="http://schemas.openxmlformats.org/officeDocument/2006/extended-properties">
  <Application>Spire.Doc</Application>
  <AppVersion>12.0000</AppVersion>
</Properties>
</file>

<file path=customXml/item14.xml><?xml version="1.0" encoding="utf-8"?>
<Properties xmlns:vt="http://schemas.openxmlformats.org/officeDocument/2006/docPropsVTypes" xmlns="http://schemas.openxmlformats.org/officeDocument/2006/extended-properties">
  <Application>Spire.Doc</Application>
  <AppVersion>12.0000</AppVersion>
</Properties>
</file>

<file path=customXml/item15.xml><?xml version="1.0" encoding="utf-8"?>
<Properties xmlns:vt="http://schemas.openxmlformats.org/officeDocument/2006/docPropsVTypes" xmlns="http://schemas.openxmlformats.org/officeDocument/2006/extended-properties">
  <Application>Spire.Doc</Application>
  <AppVersion>12.0000</AppVersion>
</Properties>
</file>

<file path=customXml/item16.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2022-01-20T14:11:15Z</dcterms:created>
  <dcterms:modified xsi:type="dcterms:W3CDTF">2022-01-20T06:11:15Z</dcterms:modified>
</cp:coreProperties>
</file>

<file path=customXml/item17.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2022-01-20T14:11:44Z</dcterms:created>
  <dcterms:modified xsi:type="dcterms:W3CDTF">2022-01-20T06:11:44Z</dcterms:modified>
</cp:coreProperties>
</file>

<file path=customXml/item18.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2022-01-20T14:11:16Z</dcterms:created>
  <dcterms:modified xsi:type="dcterms:W3CDTF">2022-01-20T06:11:16Z</dcterms:modified>
</cp:coreProperties>
</file>

<file path=customXml/item19.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2022-01-20T14:11:33Z</dcterms:created>
  <dcterms:modified xsi:type="dcterms:W3CDTF">2022-01-20T06:11:33Z</dcterms:modified>
</cp:coreProperties>
</file>

<file path=customXml/item20.xml><?xml version="1.0" encoding="utf-8"?>
<Properties xmlns:vt="http://schemas.openxmlformats.org/officeDocument/2006/docPropsVTypes" xmlns="http://schemas.openxmlformats.org/officeDocument/2006/extended-properties">
  <Application>Spire.Doc</Application>
  <AppVersion>12.0000</AppVersion>
</Properties>
</file>

<file path=customXml/item21.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2022-01-20T14:11:48Z</dcterms:created>
  <dcterms:modified xsi:type="dcterms:W3CDTF">2022-01-20T06:11:47Z</dcterms:modified>
</cp:coreProperties>
</file>

<file path=customXml/item22.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2022-01-20T14:11:45Z</dcterms:created>
  <dcterms:modified xsi:type="dcterms:W3CDTF">2022-01-20T06:11:45Z</dcterms:modified>
</cp:coreProperties>
</file>

<file path=customXml/item23.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2022-01-20T14:11:32Z</dcterms:created>
  <dcterms:modified xsi:type="dcterms:W3CDTF">2022-01-20T06:11:32Z</dcterms:modified>
</cp:coreProperties>
</file>

<file path=customXml/item24.xml><?xml version="1.0" encoding="utf-8"?>
<Properties xmlns:vt="http://schemas.openxmlformats.org/officeDocument/2006/docPropsVTypes" xmlns="http://schemas.openxmlformats.org/officeDocument/2006/extended-properties">
  <Application>Spire.Doc</Application>
  <AppVersion>12.0000</AppVersion>
</Properties>
</file>

<file path=customXml/item25.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2022-01-20T14:11:40Z</dcterms:created>
  <dcterms:modified xsi:type="dcterms:W3CDTF">2022-01-20T06:11:40Z</dcterms:modified>
</cp:coreProperties>
</file>

<file path=customXml/item26.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2022-01-20T14:11:19Z</dcterms:created>
  <dcterms:modified xsi:type="dcterms:W3CDTF">2022-01-20T06:11:19Z</dcterms:modified>
</cp:coreProperties>
</file>

<file path=customXml/item27.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2022-01-20T14:11:55Z</dcterms:created>
  <dcterms:modified xsi:type="dcterms:W3CDTF">2022-01-20T06:11:55Z</dcterms:modified>
</cp:coreProperties>
</file>

<file path=customXml/item28.xml><?xml version="1.0" encoding="utf-8"?>
<Properties xmlns:vt="http://schemas.openxmlformats.org/officeDocument/2006/docPropsVTypes" xmlns="http://schemas.openxmlformats.org/officeDocument/2006/extended-properties">
  <Application>Spire.Doc</Application>
  <AppVersion>12.0000</AppVersion>
</Properties>
</file>

<file path=customXml/item29.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2022-01-20T14:11:37Z</dcterms:created>
  <dcterms:modified xsi:type="dcterms:W3CDTF">2022-01-20T06:11:37Z</dcterms:modified>
</cp:coreProperties>
</file>

<file path=customXml/item30.xml><?xml version="1.0" encoding="utf-8"?>
<Properties xmlns:vt="http://schemas.openxmlformats.org/officeDocument/2006/docPropsVTypes" xmlns="http://schemas.openxmlformats.org/officeDocument/2006/extended-properties">
  <Application>Spire.Doc</Application>
  <AppVersion>12.0000</AppVersion>
</Properties>
</file>

<file path=customXml/item31.xml><?xml version="1.0" encoding="utf-8"?>
<Properties xmlns:vt="http://schemas.openxmlformats.org/officeDocument/2006/docPropsVTypes" xmlns="http://schemas.openxmlformats.org/officeDocument/2006/extended-properties">
  <Application>Spire.Doc</Application>
  <AppVersion>12.0000</AppVersion>
</Properties>
</file>

<file path=customXml/item32.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2022-01-20T14:11:25Z</dcterms:created>
  <dcterms:modified xsi:type="dcterms:W3CDTF">2022-01-20T06:11:24Z</dcterms:modified>
</cp:coreProperties>
</file>

<file path=customXml/item33.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2022-01-20T14:11:36Z</dcterms:created>
  <dcterms:modified xsi:type="dcterms:W3CDTF">2022-01-20T06:11:36Z</dcterms:modified>
</cp:coreProperties>
</file>

<file path=customXml/item34.xml><?xml version="1.0" encoding="utf-8"?>
<Properties xmlns:vt="http://schemas.openxmlformats.org/officeDocument/2006/docPropsVTypes" xmlns="http://schemas.openxmlformats.org/officeDocument/2006/extended-properties">
  <Application>Spire.Doc</Application>
  <AppVersion>12.0000</AppVersion>
</Properties>
</file>

<file path=customXml/item35.xml><?xml version="1.0" encoding="utf-8"?>
<Properties xmlns:vt="http://schemas.openxmlformats.org/officeDocument/2006/docPropsVTypes" xmlns="http://schemas.openxmlformats.org/officeDocument/2006/extended-properties">
  <Application>Spire.Doc</Application>
  <AppVersion>12.0000</AppVersion>
</Properties>
</file>

<file path=customXml/item36.xml><?xml version="1.0" encoding="utf-8"?>
<Properties xmlns:vt="http://schemas.openxmlformats.org/officeDocument/2006/docPropsVTypes" xmlns="http://schemas.openxmlformats.org/officeDocument/2006/extended-properties">
  <Application>Spire.Doc</Application>
  <AppVersion>12.0000</AppVersion>
</Properties>
</file>

<file path=customXml/item37.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2022-01-20T14:11:28Z</dcterms:created>
  <dcterms:modified xsi:type="dcterms:W3CDTF">2022-01-20T06:11:28Z</dcterms:modified>
</cp:coreProperties>
</file>

<file path=customXml/item38.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2022-01-20T14:11:51Z</dcterms:created>
  <dcterms:modified xsi:type="dcterms:W3CDTF">2022-01-20T06:11:51Z</dcterms:modified>
</cp:coreProperties>
</file>

<file path=customXml/item39.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2022-01-20T14:11:26Z</dcterms:created>
  <dcterms:modified xsi:type="dcterms:W3CDTF">2022-01-20T06:11:26Z</dcterms:modified>
</cp:coreProperties>
</file>

<file path=customXml/item40.xml><?xml version="1.0" encoding="utf-8"?>
<Properties xmlns:vt="http://schemas.openxmlformats.org/officeDocument/2006/docPropsVTypes" xmlns="http://schemas.openxmlformats.org/officeDocument/2006/extended-properties">
  <Application>Spire.Doc</Application>
  <AppVersion>12.0000</AppVersion>
</Properties>
</file>

<file path=customXml/item41.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2022-01-20T14:11:30Z</dcterms:created>
  <dcterms:modified xsi:type="dcterms:W3CDTF">2022-01-20T06:11:30Z</dcterms:modified>
</cp:coreProperties>
</file>

<file path=customXml/item42.xml><?xml version="1.0" encoding="utf-8"?>
<Properties xmlns:vt="http://schemas.openxmlformats.org/officeDocument/2006/docPropsVTypes" xmlns="http://schemas.openxmlformats.org/officeDocument/2006/extended-properties">
  <Application>Spire.Doc</Application>
  <AppVersion>12.0000</AppVersion>
</Properties>
</file>

<file path=customXml/item43.xml><?xml version="1.0" encoding="utf-8"?>
<Properties xmlns:vt="http://schemas.openxmlformats.org/officeDocument/2006/docPropsVTypes" xmlns="http://schemas.openxmlformats.org/officeDocument/2006/extended-properties">
  <Application>Spire.Doc</Application>
  <AppVersion>12.0000</AppVersion>
</Properties>
</file>

<file path=customXml/item44.xml><?xml version="1.0" encoding="utf-8"?>
<Properties xmlns:vt="http://schemas.openxmlformats.org/officeDocument/2006/docPropsVTypes" xmlns="http://schemas.openxmlformats.org/officeDocument/2006/extended-properties">
  <Application>Spire.Doc</Application>
  <AppVersion>12.0000</AppVersion>
</Properties>
</file>

<file path=customXml/itemProps1.xml><?xml version="1.0" encoding="utf-8"?>
<ds:datastoreItem xmlns:ds="http://schemas.openxmlformats.org/officeDocument/2006/customXml" ds:itemID="{93362278-1446-4607-9362-BE927BACC675}">
  <ds:schemaRefs>
    <ds:schemaRef ds:uri="http://schemas.openxmlformats.org/officeDocument/2006/docPropsVTypes"/>
    <ds:schemaRef ds:uri="http://schemas.openxmlformats.org/officeDocument/2006/extended-properties"/>
  </ds:schemaRefs>
</ds:datastoreItem>
</file>

<file path=customXml/itemProps2.xml><?xml version="1.0" encoding="utf-8"?>
<ds:datastoreItem xmlns:ds="http://schemas.openxmlformats.org/officeDocument/2006/customXml" ds:itemID="{526B7F43-AEC7-46AA-B1EF-4CC30325E8DF}">
  <ds:schemaRefs>
    <ds:schemaRef ds:uri="http://schemas.openxmlformats.org/package/2006/metadata/core-properties"/>
    <ds:schemaRef ds:uri="http://purl.org/dc/elements/1.1/"/>
    <ds:schemaRef ds:uri="http://purl.org/dc/terms/"/>
    <ds:schemaRef ds:uri="http://purl.org/dc/dcmitype/"/>
  </ds:schemaRefs>
</ds:datastoreItem>
</file>

<file path=customXml/itemProps3.xml><?xml version="1.0" encoding="utf-8"?>
<ds:datastoreItem xmlns:ds="http://schemas.openxmlformats.org/officeDocument/2006/customXml" ds:itemID="{63AD297C-9BA1-4269-9038-CE5CC783BA01}">
  <ds:schemaRefs>
    <ds:schemaRef ds:uri="http://schemas.openxmlformats.org/officeDocument/2006/docPropsVTypes"/>
    <ds:schemaRef ds:uri="http://schemas.openxmlformats.org/officeDocument/2006/extended-properties"/>
  </ds:schemaRefs>
</ds:datastoreItem>
</file>

<file path=customXml/itemProps4.xml><?xml version="1.0" encoding="utf-8"?>
<ds:datastoreItem xmlns:ds="http://schemas.openxmlformats.org/officeDocument/2006/customXml" ds:itemID="{DE1AB413-AB44-44FC-A7C1-5B2D4FC0D28F}">
  <ds:schemaRefs>
    <ds:schemaRef ds:uri="http://schemas.openxmlformats.org/package/2006/metadata/core-properties"/>
    <ds:schemaRef ds:uri="http://purl.org/dc/elements/1.1/"/>
    <ds:schemaRef ds:uri="http://purl.org/dc/terms/"/>
    <ds:schemaRef ds:uri="http://purl.org/dc/dcmitype/"/>
  </ds:schemaRefs>
</ds:datastoreItem>
</file>

<file path=customXml/itemProps5.xml><?xml version="1.0" encoding="utf-8"?>
<ds:datastoreItem xmlns:ds="http://schemas.openxmlformats.org/officeDocument/2006/customXml" ds:itemID="{EF0AA110-892A-4F17-BD16-FE6F1535DA74}">
  <ds:schemaRefs>
    <ds:schemaRef ds:uri="http://schemas.openxmlformats.org/officeDocument/2006/docPropsVTypes"/>
    <ds:schemaRef ds:uri="http://schemas.openxmlformats.org/officeDocument/2006/extended-properties"/>
  </ds:schemaRefs>
</ds:datastoreItem>
</file>

<file path=customXml/itemProps6.xml><?xml version="1.0" encoding="utf-8"?>
<ds:datastoreItem xmlns:ds="http://schemas.openxmlformats.org/officeDocument/2006/customXml" ds:itemID="{2955DA67-D75B-412A-9E18-DC3A196E958D}">
  <ds:schemaRefs>
    <ds:schemaRef ds:uri="http://schemas.openxmlformats.org/officeDocument/2006/docPropsVTypes"/>
    <ds:schemaRef ds:uri="http://schemas.openxmlformats.org/officeDocument/2006/extended-properties"/>
  </ds:schemaRefs>
</ds:datastoreItem>
</file>

<file path=customXml/itemProps7.xml><?xml version="1.0" encoding="utf-8"?>
<ds:datastoreItem xmlns:ds="http://schemas.openxmlformats.org/officeDocument/2006/customXml" ds:itemID="{F8396DF0-DA5D-4553-B506-B748A174CF22}">
  <ds:schemaRefs>
    <ds:schemaRef ds:uri="http://schemas.openxmlformats.org/package/2006/metadata/core-properties"/>
    <ds:schemaRef ds:uri="http://purl.org/dc/elements/1.1/"/>
    <ds:schemaRef ds:uri="http://purl.org/dc/terms/"/>
    <ds:schemaRef ds:uri="http://purl.org/dc/dcmitype/"/>
  </ds:schemaRefs>
</ds:datastoreItem>
</file>

<file path=customXml/itemProps8.xml><?xml version="1.0" encoding="utf-8"?>
<ds:datastoreItem xmlns:ds="http://schemas.openxmlformats.org/officeDocument/2006/customXml" ds:itemID="{13413FB4-A5FD-4676-A313-3DA091EB7EC2}">
  <ds:schemaRefs>
    <ds:schemaRef ds:uri="http://schemas.openxmlformats.org/officeDocument/2006/docPropsVTypes"/>
    <ds:schemaRef ds:uri="http://schemas.openxmlformats.org/officeDocument/2006/extended-properties"/>
  </ds:schemaRefs>
</ds:datastoreItem>
</file>

<file path=customXml/itemProps9.xml><?xml version="1.0" encoding="utf-8"?>
<ds:datastoreItem xmlns:ds="http://schemas.openxmlformats.org/officeDocument/2006/customXml" ds:itemID="{13A1A8E5-AAEC-4A1A-9A2B-C999ED15DAD4}">
  <ds:schemaRefs>
    <ds:schemaRef ds:uri="http://schemas.openxmlformats.org/package/2006/metadata/core-properties"/>
    <ds:schemaRef ds:uri="http://purl.org/dc/elements/1.1/"/>
    <ds:schemaRef ds:uri="http://purl.org/dc/terms/"/>
    <ds:schemaRef ds:uri="http://purl.org/dc/dcmitype/"/>
  </ds:schemaRefs>
</ds:datastoreItem>
</file>

<file path=customXml/itemProps10.xml><?xml version="1.0" encoding="utf-8"?>
<ds:datastoreItem xmlns:ds="http://schemas.openxmlformats.org/officeDocument/2006/customXml" ds:itemID="{73B06469-B4A1-4C03-9BA7-D010996A740B}">
  <ds:schemaRefs>
    <ds:schemaRef ds:uri="http://schemas.openxmlformats.org/officeDocument/2006/docPropsVTypes"/>
    <ds:schemaRef ds:uri="http://schemas.openxmlformats.org/officeDocument/2006/extended-properties"/>
  </ds:schemaRefs>
</ds:datastoreItem>
</file>

<file path=customXml/itemProps11.xml><?xml version="1.0" encoding="utf-8"?>
<ds:datastoreItem xmlns:ds="http://schemas.openxmlformats.org/officeDocument/2006/customXml" ds:itemID="{04800B4B-4B5D-4D13-9FD7-F92855E3B83C}">
  <ds:schemaRefs>
    <ds:schemaRef ds:uri="http://schemas.openxmlformats.org/officeDocument/2006/docPropsVTypes"/>
    <ds:schemaRef ds:uri="http://schemas.openxmlformats.org/officeDocument/2006/extended-properties"/>
  </ds:schemaRefs>
</ds:datastoreItem>
</file>

<file path=customXml/itemProps12.xml><?xml version="1.0" encoding="utf-8"?>
<ds:datastoreItem xmlns:ds="http://schemas.openxmlformats.org/officeDocument/2006/customXml" ds:itemID="{2238C57D-08F6-4A7B-9D28-BA0181E2703D}">
  <ds:schemaRefs>
    <ds:schemaRef ds:uri="http://schemas.openxmlformats.org/package/2006/metadata/core-properties"/>
    <ds:schemaRef ds:uri="http://purl.org/dc/elements/1.1/"/>
    <ds:schemaRef ds:uri="http://purl.org/dc/terms/"/>
    <ds:schemaRef ds:uri="http://purl.org/dc/dcmitype/"/>
  </ds:schemaRefs>
</ds:datastoreItem>
</file>

<file path=customXml/itemProps13.xml><?xml version="1.0" encoding="utf-8"?>
<ds:datastoreItem xmlns:ds="http://schemas.openxmlformats.org/officeDocument/2006/customXml" ds:itemID="{E1842F05-4E23-4A60-94B7-72646AD1C117}">
  <ds:schemaRefs>
    <ds:schemaRef ds:uri="http://schemas.openxmlformats.org/officeDocument/2006/docPropsVTypes"/>
    <ds:schemaRef ds:uri="http://schemas.openxmlformats.org/officeDocument/2006/extended-properties"/>
  </ds:schemaRefs>
</ds:datastoreItem>
</file>

<file path=customXml/itemProps14.xml><?xml version="1.0" encoding="utf-8"?>
<ds:datastoreItem xmlns:ds="http://schemas.openxmlformats.org/officeDocument/2006/customXml" ds:itemID="{6DC92F6C-896D-4DBB-BF28-51E417FB8539}">
  <ds:schemaRefs>
    <ds:schemaRef ds:uri="http://schemas.openxmlformats.org/officeDocument/2006/docPropsVTypes"/>
    <ds:schemaRef ds:uri="http://schemas.openxmlformats.org/officeDocument/2006/extended-properties"/>
  </ds:schemaRefs>
</ds:datastoreItem>
</file>

<file path=customXml/itemProps15.xml><?xml version="1.0" encoding="utf-8"?>
<ds:datastoreItem xmlns:ds="http://schemas.openxmlformats.org/officeDocument/2006/customXml" ds:itemID="{CF25E41D-315B-4809-ABB4-6F2E16265F56}">
  <ds:schemaRefs>
    <ds:schemaRef ds:uri="http://schemas.openxmlformats.org/officeDocument/2006/docPropsVTypes"/>
    <ds:schemaRef ds:uri="http://schemas.openxmlformats.org/officeDocument/2006/extended-properties"/>
  </ds:schemaRefs>
</ds:datastoreItem>
</file>

<file path=customXml/itemProps16.xml><?xml version="1.0" encoding="utf-8"?>
<ds:datastoreItem xmlns:ds="http://schemas.openxmlformats.org/officeDocument/2006/customXml" ds:itemID="{C7D9C7A9-8CE1-47ED-91A1-E50AF47E225D}">
  <ds:schemaRefs>
    <ds:schemaRef ds:uri="http://schemas.openxmlformats.org/package/2006/metadata/core-properties"/>
    <ds:schemaRef ds:uri="http://purl.org/dc/elements/1.1/"/>
    <ds:schemaRef ds:uri="http://purl.org/dc/terms/"/>
    <ds:schemaRef ds:uri="http://purl.org/dc/dcmitype/"/>
  </ds:schemaRefs>
</ds:datastoreItem>
</file>

<file path=customXml/itemProps17.xml><?xml version="1.0" encoding="utf-8"?>
<ds:datastoreItem xmlns:ds="http://schemas.openxmlformats.org/officeDocument/2006/customXml" ds:itemID="{B3B01480-D452-4A71-9E74-EB493258C07E}">
  <ds:schemaRefs>
    <ds:schemaRef ds:uri="http://schemas.openxmlformats.org/package/2006/metadata/core-properties"/>
    <ds:schemaRef ds:uri="http://purl.org/dc/elements/1.1/"/>
    <ds:schemaRef ds:uri="http://purl.org/dc/terms/"/>
    <ds:schemaRef ds:uri="http://purl.org/dc/dcmitype/"/>
  </ds:schemaRefs>
</ds:datastoreItem>
</file>

<file path=customXml/itemProps18.xml><?xml version="1.0" encoding="utf-8"?>
<ds:datastoreItem xmlns:ds="http://schemas.openxmlformats.org/officeDocument/2006/customXml" ds:itemID="{7C197905-409A-4010-8F75-B64C3AD0C13E}">
  <ds:schemaRefs>
    <ds:schemaRef ds:uri="http://schemas.openxmlformats.org/package/2006/metadata/core-properties"/>
    <ds:schemaRef ds:uri="http://purl.org/dc/elements/1.1/"/>
    <ds:schemaRef ds:uri="http://purl.org/dc/terms/"/>
    <ds:schemaRef ds:uri="http://purl.org/dc/dcmitype/"/>
  </ds:schemaRefs>
</ds:datastoreItem>
</file>

<file path=customXml/itemProps19.xml><?xml version="1.0" encoding="utf-8"?>
<ds:datastoreItem xmlns:ds="http://schemas.openxmlformats.org/officeDocument/2006/customXml" ds:itemID="{D02CB26E-7032-4478-883F-976821AE4E0E}">
  <ds:schemaRefs>
    <ds:schemaRef ds:uri="http://schemas.openxmlformats.org/package/2006/metadata/core-properties"/>
    <ds:schemaRef ds:uri="http://purl.org/dc/elements/1.1/"/>
    <ds:schemaRef ds:uri="http://purl.org/dc/terms/"/>
    <ds:schemaRef ds:uri="http://purl.org/dc/dcmitype/"/>
  </ds:schemaRefs>
</ds:datastoreItem>
</file>

<file path=customXml/itemProps20.xml><?xml version="1.0" encoding="utf-8"?>
<ds:datastoreItem xmlns:ds="http://schemas.openxmlformats.org/officeDocument/2006/customXml" ds:itemID="{6E07EEDA-1CDB-4967-BF53-61ACDED50A47}">
  <ds:schemaRefs>
    <ds:schemaRef ds:uri="http://schemas.openxmlformats.org/officeDocument/2006/docPropsVTypes"/>
    <ds:schemaRef ds:uri="http://schemas.openxmlformats.org/officeDocument/2006/extended-properties"/>
  </ds:schemaRefs>
</ds:datastoreItem>
</file>

<file path=customXml/itemProps21.xml><?xml version="1.0" encoding="utf-8"?>
<ds:datastoreItem xmlns:ds="http://schemas.openxmlformats.org/officeDocument/2006/customXml" ds:itemID="{425A0007-6F18-4D38-BF2C-C795A3C075D8}">
  <ds:schemaRefs>
    <ds:schemaRef ds:uri="http://schemas.openxmlformats.org/package/2006/metadata/core-properties"/>
    <ds:schemaRef ds:uri="http://purl.org/dc/elements/1.1/"/>
    <ds:schemaRef ds:uri="http://purl.org/dc/terms/"/>
    <ds:schemaRef ds:uri="http://purl.org/dc/dcmitype/"/>
  </ds:schemaRefs>
</ds:datastoreItem>
</file>

<file path=customXml/itemProps22.xml><?xml version="1.0" encoding="utf-8"?>
<ds:datastoreItem xmlns:ds="http://schemas.openxmlformats.org/officeDocument/2006/customXml" ds:itemID="{0EBA3032-FB54-4EE2-8BBB-4E0F07DC7457}">
  <ds:schemaRefs>
    <ds:schemaRef ds:uri="http://schemas.openxmlformats.org/package/2006/metadata/core-properties"/>
    <ds:schemaRef ds:uri="http://purl.org/dc/elements/1.1/"/>
    <ds:schemaRef ds:uri="http://purl.org/dc/terms/"/>
    <ds:schemaRef ds:uri="http://purl.org/dc/dcmitype/"/>
  </ds:schemaRefs>
</ds:datastoreItem>
</file>

<file path=customXml/itemProps23.xml><?xml version="1.0" encoding="utf-8"?>
<ds:datastoreItem xmlns:ds="http://schemas.openxmlformats.org/officeDocument/2006/customXml" ds:itemID="{2447E957-9FAB-44FD-9631-017CE9BA7A9C}">
  <ds:schemaRefs>
    <ds:schemaRef ds:uri="http://schemas.openxmlformats.org/package/2006/metadata/core-properties"/>
    <ds:schemaRef ds:uri="http://purl.org/dc/elements/1.1/"/>
    <ds:schemaRef ds:uri="http://purl.org/dc/terms/"/>
    <ds:schemaRef ds:uri="http://purl.org/dc/dcmitype/"/>
  </ds:schemaRefs>
</ds:datastoreItem>
</file>

<file path=customXml/itemProps24.xml><?xml version="1.0" encoding="utf-8"?>
<ds:datastoreItem xmlns:ds="http://schemas.openxmlformats.org/officeDocument/2006/customXml" ds:itemID="{F0373FAE-A83C-4837-BF5C-6CA9D9974738}">
  <ds:schemaRefs>
    <ds:schemaRef ds:uri="http://schemas.openxmlformats.org/officeDocument/2006/docPropsVTypes"/>
    <ds:schemaRef ds:uri="http://schemas.openxmlformats.org/officeDocument/2006/extended-properties"/>
  </ds:schemaRefs>
</ds:datastoreItem>
</file>

<file path=customXml/itemProps25.xml><?xml version="1.0" encoding="utf-8"?>
<ds:datastoreItem xmlns:ds="http://schemas.openxmlformats.org/officeDocument/2006/customXml" ds:itemID="{8FA92FDD-711C-4024-93F3-9FF1E2E4CB05}">
  <ds:schemaRefs>
    <ds:schemaRef ds:uri="http://schemas.openxmlformats.org/package/2006/metadata/core-properties"/>
    <ds:schemaRef ds:uri="http://purl.org/dc/elements/1.1/"/>
    <ds:schemaRef ds:uri="http://purl.org/dc/terms/"/>
    <ds:schemaRef ds:uri="http://purl.org/dc/dcmitype/"/>
  </ds:schemaRefs>
</ds:datastoreItem>
</file>

<file path=customXml/itemProps26.xml><?xml version="1.0" encoding="utf-8"?>
<ds:datastoreItem xmlns:ds="http://schemas.openxmlformats.org/officeDocument/2006/customXml" ds:itemID="{174D1F3D-350F-43EB-9E42-271C31140B46}">
  <ds:schemaRefs>
    <ds:schemaRef ds:uri="http://schemas.openxmlformats.org/package/2006/metadata/core-properties"/>
    <ds:schemaRef ds:uri="http://purl.org/dc/elements/1.1/"/>
    <ds:schemaRef ds:uri="http://purl.org/dc/terms/"/>
    <ds:schemaRef ds:uri="http://purl.org/dc/dcmitype/"/>
  </ds:schemaRefs>
</ds:datastoreItem>
</file>

<file path=customXml/itemProps27.xml><?xml version="1.0" encoding="utf-8"?>
<ds:datastoreItem xmlns:ds="http://schemas.openxmlformats.org/officeDocument/2006/customXml" ds:itemID="{EA7B9EBF-E228-47B2-BBCE-5A03F5A6A067}">
  <ds:schemaRefs>
    <ds:schemaRef ds:uri="http://schemas.openxmlformats.org/package/2006/metadata/core-properties"/>
    <ds:schemaRef ds:uri="http://purl.org/dc/elements/1.1/"/>
    <ds:schemaRef ds:uri="http://purl.org/dc/terms/"/>
    <ds:schemaRef ds:uri="http://purl.org/dc/dcmitype/"/>
  </ds:schemaRefs>
</ds:datastoreItem>
</file>

<file path=customXml/itemProps28.xml><?xml version="1.0" encoding="utf-8"?>
<ds:datastoreItem xmlns:ds="http://schemas.openxmlformats.org/officeDocument/2006/customXml" ds:itemID="{1477F7B8-38DD-4A9A-988F-3D5425E11423}">
  <ds:schemaRefs>
    <ds:schemaRef ds:uri="http://schemas.openxmlformats.org/officeDocument/2006/docPropsVTypes"/>
    <ds:schemaRef ds:uri="http://schemas.openxmlformats.org/officeDocument/2006/extended-properties"/>
  </ds:schemaRefs>
</ds:datastoreItem>
</file>

<file path=customXml/itemProps29.xml><?xml version="1.0" encoding="utf-8"?>
<ds:datastoreItem xmlns:ds="http://schemas.openxmlformats.org/officeDocument/2006/customXml" ds:itemID="{023C8473-CD72-4BC6-8262-613201592882}">
  <ds:schemaRefs>
    <ds:schemaRef ds:uri="http://schemas.openxmlformats.org/package/2006/metadata/core-properties"/>
    <ds:schemaRef ds:uri="http://purl.org/dc/elements/1.1/"/>
    <ds:schemaRef ds:uri="http://purl.org/dc/terms/"/>
    <ds:schemaRef ds:uri="http://purl.org/dc/dcmitype/"/>
  </ds:schemaRefs>
</ds:datastoreItem>
</file>

<file path=customXml/itemProps30.xml><?xml version="1.0" encoding="utf-8"?>
<ds:datastoreItem xmlns:ds="http://schemas.openxmlformats.org/officeDocument/2006/customXml" ds:itemID="{26A9A4AA-1350-47F3-B873-7CBB7ABA6A30}">
  <ds:schemaRefs>
    <ds:schemaRef ds:uri="http://schemas.openxmlformats.org/officeDocument/2006/docPropsVTypes"/>
    <ds:schemaRef ds:uri="http://schemas.openxmlformats.org/officeDocument/2006/extended-properties"/>
  </ds:schemaRefs>
</ds:datastoreItem>
</file>

<file path=customXml/itemProps31.xml><?xml version="1.0" encoding="utf-8"?>
<ds:datastoreItem xmlns:ds="http://schemas.openxmlformats.org/officeDocument/2006/customXml" ds:itemID="{D07AF196-485A-47D6-A4A9-9BB8B2A5E4F0}">
  <ds:schemaRefs>
    <ds:schemaRef ds:uri="http://schemas.openxmlformats.org/officeDocument/2006/docPropsVTypes"/>
    <ds:schemaRef ds:uri="http://schemas.openxmlformats.org/officeDocument/2006/extended-properties"/>
  </ds:schemaRefs>
</ds:datastoreItem>
</file>

<file path=customXml/itemProps32.xml><?xml version="1.0" encoding="utf-8"?>
<ds:datastoreItem xmlns:ds="http://schemas.openxmlformats.org/officeDocument/2006/customXml" ds:itemID="{EA8FB094-4DE7-4EE2-9C3C-5A0B5D5789D4}">
  <ds:schemaRefs>
    <ds:schemaRef ds:uri="http://schemas.openxmlformats.org/package/2006/metadata/core-properties"/>
    <ds:schemaRef ds:uri="http://purl.org/dc/elements/1.1/"/>
    <ds:schemaRef ds:uri="http://purl.org/dc/terms/"/>
    <ds:schemaRef ds:uri="http://purl.org/dc/dcmitype/"/>
  </ds:schemaRefs>
</ds:datastoreItem>
</file>

<file path=customXml/itemProps33.xml><?xml version="1.0" encoding="utf-8"?>
<ds:datastoreItem xmlns:ds="http://schemas.openxmlformats.org/officeDocument/2006/customXml" ds:itemID="{5D6A7A54-6C82-4603-8128-236121CE3BBE}">
  <ds:schemaRefs>
    <ds:schemaRef ds:uri="http://schemas.openxmlformats.org/package/2006/metadata/core-properties"/>
    <ds:schemaRef ds:uri="http://purl.org/dc/elements/1.1/"/>
    <ds:schemaRef ds:uri="http://purl.org/dc/terms/"/>
    <ds:schemaRef ds:uri="http://purl.org/dc/dcmitype/"/>
  </ds:schemaRefs>
</ds:datastoreItem>
</file>

<file path=customXml/itemProps34.xml><?xml version="1.0" encoding="utf-8"?>
<ds:datastoreItem xmlns:ds="http://schemas.openxmlformats.org/officeDocument/2006/customXml" ds:itemID="{E83A2B07-625D-4974-82C9-71BF29151EF2}">
  <ds:schemaRefs>
    <ds:schemaRef ds:uri="http://schemas.openxmlformats.org/officeDocument/2006/docPropsVTypes"/>
    <ds:schemaRef ds:uri="http://schemas.openxmlformats.org/officeDocument/2006/extended-properties"/>
  </ds:schemaRefs>
</ds:datastoreItem>
</file>

<file path=customXml/itemProps35.xml><?xml version="1.0" encoding="utf-8"?>
<ds:datastoreItem xmlns:ds="http://schemas.openxmlformats.org/officeDocument/2006/customXml" ds:itemID="{8A851340-0A17-4294-B17A-58954DB96A30}">
  <ds:schemaRefs>
    <ds:schemaRef ds:uri="http://schemas.openxmlformats.org/officeDocument/2006/docPropsVTypes"/>
    <ds:schemaRef ds:uri="http://schemas.openxmlformats.org/officeDocument/2006/extended-properties"/>
  </ds:schemaRefs>
</ds:datastoreItem>
</file>

<file path=customXml/itemProps36.xml><?xml version="1.0" encoding="utf-8"?>
<ds:datastoreItem xmlns:ds="http://schemas.openxmlformats.org/officeDocument/2006/customXml" ds:itemID="{97E4A3DE-A9C7-492B-8401-F43F971EA059}">
  <ds:schemaRefs>
    <ds:schemaRef ds:uri="http://schemas.openxmlformats.org/officeDocument/2006/docPropsVTypes"/>
    <ds:schemaRef ds:uri="http://schemas.openxmlformats.org/officeDocument/2006/extended-properties"/>
  </ds:schemaRefs>
</ds:datastoreItem>
</file>

<file path=customXml/itemProps37.xml><?xml version="1.0" encoding="utf-8"?>
<ds:datastoreItem xmlns:ds="http://schemas.openxmlformats.org/officeDocument/2006/customXml" ds:itemID="{921F8FAA-6DB5-4DEE-A187-CC49E3C0D6F9}">
  <ds:schemaRefs>
    <ds:schemaRef ds:uri="http://schemas.openxmlformats.org/package/2006/metadata/core-properties"/>
    <ds:schemaRef ds:uri="http://purl.org/dc/elements/1.1/"/>
    <ds:schemaRef ds:uri="http://purl.org/dc/terms/"/>
    <ds:schemaRef ds:uri="http://purl.org/dc/dcmitype/"/>
  </ds:schemaRefs>
</ds:datastoreItem>
</file>

<file path=customXml/itemProps38.xml><?xml version="1.0" encoding="utf-8"?>
<ds:datastoreItem xmlns:ds="http://schemas.openxmlformats.org/officeDocument/2006/customXml" ds:itemID="{B9DA2C1F-FD38-4DDE-B79F-171E75629F96}">
  <ds:schemaRefs>
    <ds:schemaRef ds:uri="http://schemas.openxmlformats.org/package/2006/metadata/core-properties"/>
    <ds:schemaRef ds:uri="http://purl.org/dc/elements/1.1/"/>
    <ds:schemaRef ds:uri="http://purl.org/dc/terms/"/>
    <ds:schemaRef ds:uri="http://purl.org/dc/dcmitype/"/>
  </ds:schemaRefs>
</ds:datastoreItem>
</file>

<file path=customXml/itemProps39.xml><?xml version="1.0" encoding="utf-8"?>
<ds:datastoreItem xmlns:ds="http://schemas.openxmlformats.org/officeDocument/2006/customXml" ds:itemID="{F648109A-C86C-4F1F-91B9-9A3D6DA7C071}">
  <ds:schemaRefs>
    <ds:schemaRef ds:uri="http://schemas.openxmlformats.org/package/2006/metadata/core-properties"/>
    <ds:schemaRef ds:uri="http://purl.org/dc/elements/1.1/"/>
    <ds:schemaRef ds:uri="http://purl.org/dc/terms/"/>
    <ds:schemaRef ds:uri="http://purl.org/dc/dcmitype/"/>
  </ds:schemaRefs>
</ds:datastoreItem>
</file>

<file path=customXml/itemProps40.xml><?xml version="1.0" encoding="utf-8"?>
<ds:datastoreItem xmlns:ds="http://schemas.openxmlformats.org/officeDocument/2006/customXml" ds:itemID="{D5B1CEE9-1723-453E-84A1-04FAA6EEBB31}">
  <ds:schemaRefs>
    <ds:schemaRef ds:uri="http://schemas.openxmlformats.org/officeDocument/2006/docPropsVTypes"/>
    <ds:schemaRef ds:uri="http://schemas.openxmlformats.org/officeDocument/2006/extended-properties"/>
  </ds:schemaRefs>
</ds:datastoreItem>
</file>

<file path=customXml/itemProps41.xml><?xml version="1.0" encoding="utf-8"?>
<ds:datastoreItem xmlns:ds="http://schemas.openxmlformats.org/officeDocument/2006/customXml" ds:itemID="{8AEE22BD-D767-4D7E-A468-41ADCD1EB36C}">
  <ds:schemaRefs>
    <ds:schemaRef ds:uri="http://schemas.openxmlformats.org/package/2006/metadata/core-properties"/>
    <ds:schemaRef ds:uri="http://purl.org/dc/elements/1.1/"/>
    <ds:schemaRef ds:uri="http://purl.org/dc/terms/"/>
    <ds:schemaRef ds:uri="http://purl.org/dc/dcmitype/"/>
  </ds:schemaRefs>
</ds:datastoreItem>
</file>

<file path=customXml/itemProps42.xml><?xml version="1.0" encoding="utf-8"?>
<ds:datastoreItem xmlns:ds="http://schemas.openxmlformats.org/officeDocument/2006/customXml" ds:itemID="{5241C71D-2B1B-4EFC-920A-51CC8FF8380E}">
  <ds:schemaRefs>
    <ds:schemaRef ds:uri="http://schemas.openxmlformats.org/officeDocument/2006/docPropsVTypes"/>
    <ds:schemaRef ds:uri="http://schemas.openxmlformats.org/officeDocument/2006/extended-properties"/>
  </ds:schemaRefs>
</ds:datastoreItem>
</file>

<file path=customXml/itemProps43.xml><?xml version="1.0" encoding="utf-8"?>
<ds:datastoreItem xmlns:ds="http://schemas.openxmlformats.org/officeDocument/2006/customXml" ds:itemID="{F51865C3-FE3A-4DA7-BB35-F93E100EBA79}">
  <ds:schemaRefs>
    <ds:schemaRef ds:uri="http://schemas.openxmlformats.org/officeDocument/2006/docPropsVTypes"/>
    <ds:schemaRef ds:uri="http://schemas.openxmlformats.org/officeDocument/2006/extended-properties"/>
  </ds:schemaRefs>
</ds:datastoreItem>
</file>

<file path=customXml/itemProps44.xml><?xml version="1.0" encoding="utf-8"?>
<ds:datastoreItem xmlns:ds="http://schemas.openxmlformats.org/officeDocument/2006/customXml" ds:itemID="{15D5234D-F6A2-4699-A402-2869FDBDD9D8}">
  <ds:schemaRefs>
    <ds:schemaRef ds:uri="http://schemas.openxmlformats.org/officeDocument/2006/docPropsVTypes"/>
    <ds:schemaRef ds:uri="http://schemas.openxmlformats.org/officeDocument/2006/extended-properties"/>
  </ds:schemaRefs>
</ds:datastoreItem>
</file>

<file path=docProps/app.xml><?xml version="1.0" encoding="utf-8"?>
<Properties xmlns="http://schemas.openxmlformats.org/officeDocument/2006/extended-properties" xmlns:vt="http://schemas.openxmlformats.org/officeDocument/2006/docPropsVTypes">
  <Template>Normal</Template>
  <TotalTime>53</TotalTime>
  <Pages>25</Pages>
  <Words>1496</Words>
  <Characters>8530</Characters>
  <Application>Microsoft Office Word</Application>
  <DocSecurity>0</DocSecurity>
  <Lines>71</Lines>
  <Paragraphs>20</Paragraphs>
  <ScaleCrop>false</ScaleCrop>
  <Company>Microsoft</Company>
  <LinksUpToDate>false</LinksUpToDate>
  <CharactersWithSpaces>10006</CharactersWithSpaces>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lenovo</dc:creator>
  <cp:lastModifiedBy>User</cp:lastModifiedBy>
  <cp:revision>24</cp:revision>
  <dcterms:created xsi:type="dcterms:W3CDTF">2022-01-20T08:04:00Z</dcterms:created>
  <dcterms:modified xsi:type="dcterms:W3CDTF">2022-01-21T02:13:00Z</dcterms:modified>
</cp:coreProperties>
</file>